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oleObject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3"/>
  </p:notesMasterIdLst>
  <p:sldIdLst>
    <p:sldId id="276" r:id="rId3"/>
    <p:sldId id="268" r:id="rId4"/>
    <p:sldId id="269" r:id="rId5"/>
    <p:sldId id="258" r:id="rId6"/>
    <p:sldId id="260" r:id="rId7"/>
    <p:sldId id="264" r:id="rId8"/>
    <p:sldId id="261" r:id="rId9"/>
    <p:sldId id="277" r:id="rId10"/>
    <p:sldId id="278" r:id="rId11"/>
    <p:sldId id="279" r:id="rId12"/>
    <p:sldId id="280" r:id="rId13"/>
    <p:sldId id="281" r:id="rId14"/>
    <p:sldId id="262" r:id="rId15"/>
    <p:sldId id="271" r:id="rId16"/>
    <p:sldId id="272" r:id="rId17"/>
    <p:sldId id="273" r:id="rId18"/>
    <p:sldId id="274" r:id="rId19"/>
    <p:sldId id="275" r:id="rId20"/>
    <p:sldId id="256" r:id="rId21"/>
    <p:sldId id="259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07"/>
    <p:restoredTop sz="85642" autoAdjust="0"/>
  </p:normalViewPr>
  <p:slideViewPr>
    <p:cSldViewPr snapToGrid="0">
      <p:cViewPr>
        <p:scale>
          <a:sx n="114" d="100"/>
          <a:sy n="114" d="100"/>
        </p:scale>
        <p:origin x="16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3379A7-7B74-4417-B08E-3978F0BD214D}" type="datetimeFigureOut">
              <a:rPr lang="en-US" smtClean="0"/>
              <a:t>9/14/17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8FDE5A-1B81-459C-B29A-B159AACE939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545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Relationship Id="rId3" Type="http://schemas.openxmlformats.org/officeDocument/2006/relationships/hyperlink" Target="https://de.wikipedia.org/wiki/Leibniz-Rechenzentrum" TargetMode="External"/></Relationships>
</file>

<file path=ppt/notesSlides/_rels/notesSlide4.xml.rels><?xml version="1.0" encoding="UTF-8" standalone="yes"?>
<Relationships xmlns="http://schemas.openxmlformats.org/package/2006/relationships"><Relationship Id="rId20" Type="http://schemas.openxmlformats.org/officeDocument/2006/relationships/hyperlink" Target="https://de.wikipedia.org/wiki/Europ%C3%A4ische_S%C3%BCdsternwarte" TargetMode="External"/><Relationship Id="rId21" Type="http://schemas.openxmlformats.org/officeDocument/2006/relationships/hyperlink" Target="https://de.wikipedia.org/wiki/Gesellschaft_f%C3%BCr_Anlagen-_und_Reaktorsicherheit" TargetMode="External"/><Relationship Id="rId22" Type="http://schemas.openxmlformats.org/officeDocument/2006/relationships/hyperlink" Target="https://de.wikipedia.org/wiki/Walther-Mei%C3%9Fner-Institut_f%C3%BCr_Tieftemperaturforschung" TargetMode="External"/><Relationship Id="rId23" Type="http://schemas.openxmlformats.org/officeDocument/2006/relationships/hyperlink" Target="https://de.wikipedia.org/wiki/Bayerische_Akademie_der_Wissenschaften" TargetMode="External"/><Relationship Id="rId24" Type="http://schemas.openxmlformats.org/officeDocument/2006/relationships/hyperlink" Target="https://de.wikipedia.org/wiki/Walter-Schottky-Institut" TargetMode="External"/><Relationship Id="rId25" Type="http://schemas.openxmlformats.org/officeDocument/2006/relationships/hyperlink" Target="https://de.wikipedia.org/wiki/Halbleiter" TargetMode="External"/><Relationship Id="rId26" Type="http://schemas.openxmlformats.org/officeDocument/2006/relationships/hyperlink" Target="https://de.wikipedia.org/wiki/Bayerisches_Zentrum_f%C3%BCr_Angewandte_Energieforschung" TargetMode="External"/><Relationship Id="rId27" Type="http://schemas.openxmlformats.org/officeDocument/2006/relationships/hyperlink" Target="https://de.wikipedia.org/wiki/Deutsche_Forschungsanstalt_f%C3%BCr_Lebensmittelchemie" TargetMode="External"/><Relationship Id="rId28" Type="http://schemas.openxmlformats.org/officeDocument/2006/relationships/hyperlink" Target="https://de.wikipedia.org/wiki/European_Fusion_Development_Agreement" TargetMode="External"/><Relationship Id="rId29" Type="http://schemas.openxmlformats.org/officeDocument/2006/relationships/hyperlink" Target="https://de.wikipedia.org/wiki/ITER" TargetMode="External"/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Relationship Id="rId3" Type="http://schemas.openxmlformats.org/officeDocument/2006/relationships/hyperlink" Target="https://de.wikipedia.org/wiki/Max-Planck-Institut_f%C3%BCr_Plasmaphysik" TargetMode="External"/><Relationship Id="rId4" Type="http://schemas.openxmlformats.org/officeDocument/2006/relationships/hyperlink" Target="https://de.wikipedia.org/wiki/Forschungsreaktor_M%C3%BCnchen" TargetMode="External"/><Relationship Id="rId5" Type="http://schemas.openxmlformats.org/officeDocument/2006/relationships/hyperlink" Target="https://de.wikipedia.org/wiki/Forschungs-Neutronenquelle_Heinz_Maier-Leibnitz" TargetMode="External"/><Relationship Id="rId30" Type="http://schemas.openxmlformats.org/officeDocument/2006/relationships/hyperlink" Target="https://de.wikipedia.org/wiki/Exzellenzinitiative" TargetMode="External"/><Relationship Id="rId31" Type="http://schemas.openxmlformats.org/officeDocument/2006/relationships/hyperlink" Target="https://de.wikipedia.org/wiki/General_Electric" TargetMode="External"/><Relationship Id="rId32" Type="http://schemas.openxmlformats.org/officeDocument/2006/relationships/hyperlink" Target="https://de.wikipedia.org/wiki/Speicherbibliothek_Garching" TargetMode="External"/><Relationship Id="rId9" Type="http://schemas.openxmlformats.org/officeDocument/2006/relationships/hyperlink" Target="https://de.wikipedia.org/wiki/Chemie" TargetMode="External"/><Relationship Id="rId6" Type="http://schemas.openxmlformats.org/officeDocument/2006/relationships/hyperlink" Target="https://de.wikipedia.org/wiki/Maschinenwesen" TargetMode="External"/><Relationship Id="rId7" Type="http://schemas.openxmlformats.org/officeDocument/2006/relationships/hyperlink" Target="https://de.wikipedia.org/wiki/Mathematik" TargetMode="External"/><Relationship Id="rId8" Type="http://schemas.openxmlformats.org/officeDocument/2006/relationships/hyperlink" Target="https://de.wikipedia.org/wiki/Informatik" TargetMode="External"/><Relationship Id="rId33" Type="http://schemas.openxmlformats.org/officeDocument/2006/relationships/hyperlink" Target="https://de.wikipedia.org/wiki/Bayerische_Staatsbibliothek" TargetMode="External"/><Relationship Id="rId10" Type="http://schemas.openxmlformats.org/officeDocument/2006/relationships/hyperlink" Target="https://de.wikipedia.org/wiki/Physik" TargetMode="External"/><Relationship Id="rId11" Type="http://schemas.openxmlformats.org/officeDocument/2006/relationships/hyperlink" Target="https://de.wikipedia.org/wiki/Medizintechnik" TargetMode="External"/><Relationship Id="rId12" Type="http://schemas.openxmlformats.org/officeDocument/2006/relationships/hyperlink" Target="https://de.wikipedia.org/wiki/Technische_Universit%C3%A4t_M%C3%BCnchen" TargetMode="External"/><Relationship Id="rId13" Type="http://schemas.openxmlformats.org/officeDocument/2006/relationships/hyperlink" Target="https://de.wikipedia.org/wiki/Ludwig-Maximilians-Universit%C3%A4t" TargetMode="External"/><Relationship Id="rId14" Type="http://schemas.openxmlformats.org/officeDocument/2006/relationships/hyperlink" Target="https://de.wikipedia.org/wiki/Teilchenbeschleuniger" TargetMode="External"/><Relationship Id="rId15" Type="http://schemas.openxmlformats.org/officeDocument/2006/relationships/hyperlink" Target="https://de.wikipedia.org/wiki/Max-Planck-Institut_f%C3%BCr_Astrophysik" TargetMode="External"/><Relationship Id="rId16" Type="http://schemas.openxmlformats.org/officeDocument/2006/relationships/hyperlink" Target="https://de.wikipedia.org/wiki/Max-Planck-Institut_f%C3%BCr_extraterrestrische_Physik" TargetMode="External"/><Relationship Id="rId17" Type="http://schemas.openxmlformats.org/officeDocument/2006/relationships/hyperlink" Target="https://de.wikipedia.org/wiki/Max-Planck-Institut_f%C3%BCr_Quantenoptik" TargetMode="External"/><Relationship Id="rId18" Type="http://schemas.openxmlformats.org/officeDocument/2006/relationships/hyperlink" Target="https://de.wikipedia.org/wiki/Max-Planck-Gesellschaft" TargetMode="External"/><Relationship Id="rId19" Type="http://schemas.openxmlformats.org/officeDocument/2006/relationships/hyperlink" Target="https://de.wikipedia.org/wiki/Garching_bei_M%C3%BCnchen#cite_note-12" TargetMode="Externa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defRPr/>
            </a:pPr>
            <a:fld id="{C2AA8447-3D64-3C4E-8913-C198DA855BF7}" type="slidenum">
              <a:rPr lang="en-US" smtClean="0">
                <a:latin typeface="Arial" charset="0"/>
              </a:rPr>
              <a:pPr>
                <a:defRPr/>
              </a:pPr>
              <a:t>1</a:t>
            </a:fld>
            <a:endParaRPr lang="en-US" smtClean="0">
              <a:latin typeface="Arial" charset="0"/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FAA26D3D-D897-4be2-8F04-BA451C77F1D7}">
              <ma14:placeholderFlag xmlns:ma14="http://schemas.microsoft.com/office/mac/drawingml/2011/main" val="1"/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de-DE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98445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8FDE5A-1B81-459C-B29A-B159AACE939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0672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LRZ</a:t>
            </a:r>
            <a:r>
              <a:rPr lang="de-DE" baseline="0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bavaraian</a:t>
            </a:r>
            <a:r>
              <a:rPr lang="de-DE" dirty="0" smtClean="0"/>
              <a:t> </a:t>
            </a:r>
            <a:r>
              <a:rPr lang="de-DE" dirty="0" err="1" smtClean="0"/>
              <a:t>academy</a:t>
            </a:r>
            <a:r>
              <a:rPr lang="de-DE" baseline="0" dirty="0" smtClean="0"/>
              <a:t> </a:t>
            </a:r>
            <a:r>
              <a:rPr lang="de-DE" baseline="0" dirty="0" err="1" smtClean="0"/>
              <a:t>of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science</a:t>
            </a:r>
            <a:endParaRPr lang="de-DE" baseline="0" dirty="0" smtClean="0"/>
          </a:p>
          <a:p>
            <a:endParaRPr lang="de-DE" baseline="0" dirty="0" smtClean="0"/>
          </a:p>
          <a:p>
            <a:r>
              <a:rPr lang="de-DE" baseline="0" dirty="0" smtClean="0"/>
              <a:t>IT </a:t>
            </a:r>
            <a:r>
              <a:rPr lang="de-DE" baseline="0" dirty="0" err="1" smtClean="0"/>
              <a:t>service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provider</a:t>
            </a:r>
            <a:r>
              <a:rPr lang="de-DE" baseline="0" dirty="0" smtClean="0"/>
              <a:t> </a:t>
            </a:r>
            <a:r>
              <a:rPr lang="de-DE" baseline="0" dirty="0" err="1" smtClean="0"/>
              <a:t>for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munich</a:t>
            </a:r>
            <a:r>
              <a:rPr lang="de-DE" baseline="0" dirty="0" smtClean="0"/>
              <a:t> </a:t>
            </a:r>
            <a:r>
              <a:rPr lang="de-DE" baseline="0" dirty="0" err="1" smtClean="0"/>
              <a:t>universities</a:t>
            </a:r>
            <a:r>
              <a:rPr lang="de-DE" baseline="0" dirty="0" smtClean="0"/>
              <a:t> LMU </a:t>
            </a:r>
            <a:r>
              <a:rPr lang="de-DE" baseline="0" dirty="0" err="1" smtClean="0"/>
              <a:t>and</a:t>
            </a:r>
            <a:r>
              <a:rPr lang="de-DE" baseline="0" dirty="0" smtClean="0"/>
              <a:t> TUM</a:t>
            </a:r>
          </a:p>
          <a:p>
            <a:endParaRPr lang="de-DE" baseline="0" dirty="0" smtClean="0"/>
          </a:p>
          <a:p>
            <a:r>
              <a:rPr lang="de-DE" baseline="0" dirty="0" smtClean="0"/>
              <a:t>In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north</a:t>
            </a:r>
            <a:r>
              <a:rPr lang="de-DE" baseline="0" dirty="0" smtClean="0"/>
              <a:t> </a:t>
            </a:r>
            <a:r>
              <a:rPr lang="de-DE" baseline="0" dirty="0" err="1" smtClean="0"/>
              <a:t>of</a:t>
            </a:r>
            <a:r>
              <a:rPr lang="de-DE" baseline="0" dirty="0" smtClean="0"/>
              <a:t> </a:t>
            </a:r>
            <a:r>
              <a:rPr lang="de-DE" baseline="0" dirty="0" err="1" smtClean="0"/>
              <a:t>munich</a:t>
            </a:r>
            <a:r>
              <a:rPr lang="de-DE" baseline="0" dirty="0" smtClean="0"/>
              <a:t> </a:t>
            </a:r>
            <a:r>
              <a:rPr lang="de-DE" baseline="0" dirty="0" err="1" smtClean="0"/>
              <a:t>inbetween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airport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and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downtown</a:t>
            </a:r>
            <a:endParaRPr lang="de-DE" dirty="0" smtClean="0"/>
          </a:p>
          <a:p>
            <a:endParaRPr lang="de-DE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 smtClean="0"/>
              <a:t>Im Mai 2006 wurde der Umzug des </a:t>
            </a:r>
            <a:r>
              <a:rPr lang="de-DE" dirty="0" smtClean="0">
                <a:hlinkClick r:id="rId3" tooltip="Leibniz-Rechenzentrum"/>
              </a:rPr>
              <a:t>Leibniz-Rechenzentrums</a:t>
            </a:r>
            <a:r>
              <a:rPr lang="de-DE" dirty="0" smtClean="0"/>
              <a:t> von der Innenstadt Münchens nach Garching abgeschlossen. Dort ist in einem technologisch einzigartig innovativen Technikgebäude mit Hochleistungsklimatisierung eines der weltweit leistungsfähigsten Rechenzentren inklusive der Netzinfrastruktur für den Hochschulstandort München installiert.</a:t>
            </a:r>
          </a:p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8FDE5A-1B81-459C-B29A-B159AACE939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6209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Research Campus Garching</a:t>
            </a:r>
          </a:p>
          <a:p>
            <a:pPr marL="171450" indent="-171450">
              <a:buFontTx/>
              <a:buChar char="-"/>
            </a:pPr>
            <a:r>
              <a:rPr lang="de-DE" dirty="0" smtClean="0"/>
              <a:t>North </a:t>
            </a:r>
            <a:r>
              <a:rPr lang="de-DE" dirty="0" err="1" smtClean="0"/>
              <a:t>of</a:t>
            </a:r>
            <a:r>
              <a:rPr lang="de-DE" dirty="0" smtClean="0"/>
              <a:t> Munich</a:t>
            </a:r>
          </a:p>
          <a:p>
            <a:pPr marL="171450" indent="-171450">
              <a:buFontTx/>
              <a:buChar char="-"/>
            </a:pPr>
            <a:r>
              <a:rPr lang="de-DE" dirty="0" smtClean="0"/>
              <a:t>ESO</a:t>
            </a:r>
          </a:p>
          <a:p>
            <a:pPr marL="171450" indent="-171450">
              <a:buFontTx/>
              <a:buChar char="-"/>
            </a:pPr>
            <a:r>
              <a:rPr lang="de-DE" dirty="0" smtClean="0"/>
              <a:t>MPI – </a:t>
            </a:r>
            <a:r>
              <a:rPr lang="de-DE" dirty="0" err="1" smtClean="0"/>
              <a:t>quantum</a:t>
            </a:r>
            <a:r>
              <a:rPr lang="de-DE" dirty="0" smtClean="0"/>
              <a:t> </a:t>
            </a:r>
            <a:r>
              <a:rPr lang="de-DE" dirty="0" err="1" smtClean="0"/>
              <a:t>Optics</a:t>
            </a:r>
            <a:endParaRPr lang="de-DE" dirty="0" smtClean="0"/>
          </a:p>
          <a:p>
            <a:pPr marL="171450" indent="-171450">
              <a:buFontTx/>
              <a:buChar char="-"/>
            </a:pPr>
            <a:r>
              <a:rPr lang="de-DE" dirty="0" smtClean="0"/>
              <a:t>Technical University Munich (ISMAR</a:t>
            </a:r>
            <a:r>
              <a:rPr lang="de-DE" baseline="0" dirty="0" smtClean="0"/>
              <a:t> 2014)</a:t>
            </a:r>
            <a:endParaRPr lang="de-DE" dirty="0" smtClean="0"/>
          </a:p>
          <a:p>
            <a:endParaRPr lang="de-DE" dirty="0" smtClean="0"/>
          </a:p>
          <a:p>
            <a:r>
              <a:rPr lang="de-DE" dirty="0" smtClean="0"/>
              <a:t>Im Nordosten Garchings befindet sich der Ortsteil </a:t>
            </a:r>
            <a:r>
              <a:rPr lang="de-DE" i="1" dirty="0" smtClean="0"/>
              <a:t>Hochschul- und Forschungszentrum</a:t>
            </a:r>
            <a:r>
              <a:rPr lang="de-DE" dirty="0" smtClean="0"/>
              <a:t>, in dem viele universitäre und außeruniversitäre Forschungseinrichtungen angesiedelt sind. Die Keimzelle dieses Geländes bildeten 1957 der erste deutsche Forschungsreaktor FRM-I und 1960 das </a:t>
            </a:r>
            <a:r>
              <a:rPr lang="de-DE" dirty="0" smtClean="0">
                <a:hlinkClick r:id="rId3" tooltip="Max-Planck-Institut für Plasmaphysik"/>
              </a:rPr>
              <a:t>Max-Planck-Institut für Plasmaphysik</a:t>
            </a:r>
            <a:r>
              <a:rPr lang="de-DE" dirty="0" smtClean="0"/>
              <a:t>. Zurzeit sind auf dem Forschungsgelände etwa 13.000 Studenten und 6.000 Angestellte beschäftigt.</a:t>
            </a:r>
          </a:p>
          <a:p>
            <a:r>
              <a:rPr lang="de-DE" dirty="0" smtClean="0"/>
              <a:t>Neben dem </a:t>
            </a:r>
            <a:r>
              <a:rPr lang="de-DE" dirty="0" smtClean="0">
                <a:hlinkClick r:id="rId4" tooltip="Forschungsreaktor München"/>
              </a:rPr>
              <a:t>Forschungsreaktor München</a:t>
            </a:r>
            <a:r>
              <a:rPr lang="de-DE" dirty="0" smtClean="0"/>
              <a:t> (in Betrieb 1957–2000) sowie dem Nachfolger, die </a:t>
            </a:r>
            <a:r>
              <a:rPr lang="de-DE" dirty="0" smtClean="0">
                <a:hlinkClick r:id="rId5" tooltip="Forschungs-Neutronenquelle Heinz Maier-Leibnitz"/>
              </a:rPr>
              <a:t>Forschungs-Neutronenquelle Heinz Maier-Leibnitz</a:t>
            </a:r>
            <a:r>
              <a:rPr lang="de-DE" dirty="0" smtClean="0"/>
              <a:t> (in Betrieb seit 2004) befinden sich hier die Fakultäten für </a:t>
            </a:r>
            <a:r>
              <a:rPr lang="de-DE" dirty="0" smtClean="0">
                <a:hlinkClick r:id="rId6" tooltip="Maschinenwesen"/>
              </a:rPr>
              <a:t>Maschinenwesen</a:t>
            </a:r>
            <a:r>
              <a:rPr lang="de-DE" dirty="0" smtClean="0"/>
              <a:t>, </a:t>
            </a:r>
            <a:r>
              <a:rPr lang="de-DE" dirty="0" smtClean="0">
                <a:hlinkClick r:id="rId7" tooltip="Mathematik"/>
              </a:rPr>
              <a:t>Mathematik</a:t>
            </a:r>
            <a:r>
              <a:rPr lang="de-DE" dirty="0" smtClean="0"/>
              <a:t>, </a:t>
            </a:r>
            <a:r>
              <a:rPr lang="de-DE" dirty="0" smtClean="0">
                <a:hlinkClick r:id="rId8" tooltip="Informatik"/>
              </a:rPr>
              <a:t>Informatik</a:t>
            </a:r>
            <a:r>
              <a:rPr lang="de-DE" dirty="0" smtClean="0"/>
              <a:t>, </a:t>
            </a:r>
            <a:r>
              <a:rPr lang="de-DE" dirty="0" smtClean="0">
                <a:hlinkClick r:id="rId9" tooltip="Chemie"/>
              </a:rPr>
              <a:t>Chemie</a:t>
            </a:r>
            <a:r>
              <a:rPr lang="de-DE" dirty="0" smtClean="0"/>
              <a:t>, </a:t>
            </a:r>
            <a:r>
              <a:rPr lang="de-DE" dirty="0" smtClean="0">
                <a:hlinkClick r:id="rId10" tooltip="Physik"/>
              </a:rPr>
              <a:t>Physik</a:t>
            </a:r>
            <a:r>
              <a:rPr lang="de-DE" dirty="0" smtClean="0"/>
              <a:t> und das Institut für </a:t>
            </a:r>
            <a:r>
              <a:rPr lang="de-DE" dirty="0" smtClean="0">
                <a:hlinkClick r:id="rId11" tooltip="Medizintechnik"/>
              </a:rPr>
              <a:t>Medizintechnik</a:t>
            </a:r>
            <a:r>
              <a:rPr lang="de-DE" dirty="0" smtClean="0"/>
              <a:t> der </a:t>
            </a:r>
            <a:r>
              <a:rPr lang="de-DE" dirty="0" smtClean="0">
                <a:hlinkClick r:id="rId12" tooltip="Technische Universität München"/>
              </a:rPr>
              <a:t>Technischen Universität München</a:t>
            </a:r>
            <a:r>
              <a:rPr lang="de-DE" dirty="0" smtClean="0"/>
              <a:t> (TUM) sowie einige Lehrstühle der Sektion Physik der </a:t>
            </a:r>
            <a:r>
              <a:rPr lang="de-DE" dirty="0" smtClean="0">
                <a:hlinkClick r:id="rId13" tooltip="Ludwig-Maximilians-Universität"/>
              </a:rPr>
              <a:t>Ludwig-Maximilians-Universität</a:t>
            </a:r>
            <a:r>
              <a:rPr lang="de-DE" dirty="0" smtClean="0"/>
              <a:t> (LMU). Beide Universitäten betreiben hier zusammen einen </a:t>
            </a:r>
            <a:r>
              <a:rPr lang="de-DE" dirty="0" smtClean="0">
                <a:hlinkClick r:id="rId14" tooltip="Teilchenbeschleuniger"/>
              </a:rPr>
              <a:t>Teilchenbeschleuniger</a:t>
            </a:r>
            <a:r>
              <a:rPr lang="de-DE" dirty="0" smtClean="0"/>
              <a:t>.</a:t>
            </a:r>
          </a:p>
          <a:p>
            <a:r>
              <a:rPr lang="de-DE" dirty="0" smtClean="0"/>
              <a:t>Ferner finden sich hier die </a:t>
            </a:r>
            <a:r>
              <a:rPr lang="de-DE" dirty="0" smtClean="0">
                <a:hlinkClick r:id="rId15" tooltip="Max-Planck-Institut für Astrophysik"/>
              </a:rPr>
              <a:t>Max-Planck-Institute für Astrophysik</a:t>
            </a:r>
            <a:r>
              <a:rPr lang="de-DE" dirty="0" smtClean="0"/>
              <a:t>, für </a:t>
            </a:r>
            <a:r>
              <a:rPr lang="de-DE" dirty="0" smtClean="0">
                <a:hlinkClick r:id="rId16" tooltip="Max-Planck-Institut für extraterrestrische Physik"/>
              </a:rPr>
              <a:t>Extraterrestrische Physik</a:t>
            </a:r>
            <a:r>
              <a:rPr lang="de-DE" dirty="0" smtClean="0"/>
              <a:t>, für </a:t>
            </a:r>
            <a:r>
              <a:rPr lang="de-DE" dirty="0" smtClean="0">
                <a:hlinkClick r:id="rId3" tooltip="Max-Planck-Institut für Plasmaphysik"/>
              </a:rPr>
              <a:t>Plasmaphysik</a:t>
            </a:r>
            <a:r>
              <a:rPr lang="de-DE" dirty="0" smtClean="0"/>
              <a:t> sowie für </a:t>
            </a:r>
            <a:r>
              <a:rPr lang="de-DE" dirty="0" smtClean="0">
                <a:hlinkClick r:id="rId17" tooltip="Max-Planck-Institut für Quantenoptik"/>
              </a:rPr>
              <a:t>Quantenoptik</a:t>
            </a:r>
            <a:r>
              <a:rPr lang="de-DE" dirty="0" smtClean="0"/>
              <a:t>. Garching ist weiterhin "Korporativ Förderndes Mitglied" der </a:t>
            </a:r>
            <a:r>
              <a:rPr lang="de-DE" dirty="0" smtClean="0">
                <a:hlinkClick r:id="rId18" tooltip="Max-Planck-Gesellschaft"/>
              </a:rPr>
              <a:t>Max-Planck-Gesellschaft</a:t>
            </a:r>
            <a:r>
              <a:rPr lang="de-DE" dirty="0" smtClean="0"/>
              <a:t>.</a:t>
            </a:r>
            <a:r>
              <a:rPr lang="de-DE" baseline="30000" dirty="0" smtClean="0">
                <a:hlinkClick r:id="rId19"/>
              </a:rPr>
              <a:t>[12]</a:t>
            </a:r>
            <a:endParaRPr lang="de-DE" dirty="0" smtClean="0"/>
          </a:p>
          <a:p>
            <a:r>
              <a:rPr lang="de-DE" dirty="0" smtClean="0"/>
              <a:t>Hinzu kommen außerdem die </a:t>
            </a:r>
            <a:r>
              <a:rPr lang="de-DE" dirty="0" smtClean="0">
                <a:hlinkClick r:id="rId20" tooltip="Europäische Südsternwarte"/>
              </a:rPr>
              <a:t>Europäische Südsternwarte</a:t>
            </a:r>
            <a:r>
              <a:rPr lang="de-DE" dirty="0" smtClean="0"/>
              <a:t> (ESO), die </a:t>
            </a:r>
            <a:r>
              <a:rPr lang="de-DE" dirty="0" smtClean="0">
                <a:hlinkClick r:id="rId21" tooltip="Gesellschaft für Anlagen- und Reaktorsicherheit"/>
              </a:rPr>
              <a:t>Gesellschaft für Anlagen- und Reaktorsicherheit</a:t>
            </a:r>
            <a:r>
              <a:rPr lang="de-DE" dirty="0" smtClean="0"/>
              <a:t> (GRS), das Institut für Sicherheitstechnologie (</a:t>
            </a:r>
            <a:r>
              <a:rPr lang="de-DE" dirty="0" err="1" smtClean="0"/>
              <a:t>ISTec</a:t>
            </a:r>
            <a:r>
              <a:rPr lang="de-DE" dirty="0" smtClean="0"/>
              <a:t>), das </a:t>
            </a:r>
            <a:r>
              <a:rPr lang="de-DE" dirty="0" smtClean="0">
                <a:hlinkClick r:id="rId22" tooltip="Walther-Meißner-Institut für Tieftemperaturforschung"/>
              </a:rPr>
              <a:t>Walther-Meißner-Institut für Tieftemperaturforschung</a:t>
            </a:r>
            <a:r>
              <a:rPr lang="de-DE" dirty="0" smtClean="0"/>
              <a:t> (WMI) der </a:t>
            </a:r>
            <a:r>
              <a:rPr lang="de-DE" dirty="0" smtClean="0">
                <a:hlinkClick r:id="rId23" tooltip="Bayerische Akademie der Wissenschaften"/>
              </a:rPr>
              <a:t>Bayerischen Akademie der Wissenschaften</a:t>
            </a:r>
            <a:r>
              <a:rPr lang="de-DE" dirty="0" smtClean="0"/>
              <a:t>, das </a:t>
            </a:r>
            <a:r>
              <a:rPr lang="de-DE" dirty="0" smtClean="0">
                <a:hlinkClick r:id="rId24" tooltip="Walter-Schottky-Institut"/>
              </a:rPr>
              <a:t>Walter-</a:t>
            </a:r>
            <a:r>
              <a:rPr lang="de-DE" dirty="0" err="1" smtClean="0">
                <a:hlinkClick r:id="rId24" tooltip="Walter-Schottky-Institut"/>
              </a:rPr>
              <a:t>Schottky</a:t>
            </a:r>
            <a:r>
              <a:rPr lang="de-DE" dirty="0" smtClean="0">
                <a:hlinkClick r:id="rId24" tooltip="Walter-Schottky-Institut"/>
              </a:rPr>
              <a:t>-Institut</a:t>
            </a:r>
            <a:r>
              <a:rPr lang="de-DE" dirty="0" smtClean="0"/>
              <a:t> (WSI) für </a:t>
            </a:r>
            <a:r>
              <a:rPr lang="de-DE" dirty="0" smtClean="0">
                <a:hlinkClick r:id="rId25" tooltip="Halbleiter"/>
              </a:rPr>
              <a:t>Halbleiterphysik</a:t>
            </a:r>
            <a:r>
              <a:rPr lang="de-DE" dirty="0" smtClean="0"/>
              <a:t>, das </a:t>
            </a:r>
            <a:r>
              <a:rPr lang="de-DE" dirty="0" smtClean="0">
                <a:hlinkClick r:id="rId26" tooltip="Bayerisches Zentrum für Angewandte Energieforschung"/>
              </a:rPr>
              <a:t>Bayerische Zentrum für Angewandte Energieforschung</a:t>
            </a:r>
            <a:r>
              <a:rPr lang="de-DE" dirty="0" smtClean="0"/>
              <a:t> (ZAE Bayern), die </a:t>
            </a:r>
            <a:r>
              <a:rPr lang="de-DE" dirty="0" smtClean="0">
                <a:hlinkClick r:id="rId27" tooltip="Deutsche Forschungsanstalt für Lebensmittelchemie"/>
              </a:rPr>
              <a:t>Deutsche Forschungsanstalt für Lebensmittelchemie</a:t>
            </a:r>
            <a:r>
              <a:rPr lang="de-DE" dirty="0" smtClean="0"/>
              <a:t> (bis 2010), eine Abteilung des </a:t>
            </a:r>
            <a:r>
              <a:rPr lang="de-DE" dirty="0" smtClean="0">
                <a:hlinkClick r:id="rId28" tooltip="European Fusion Development Agreement"/>
              </a:rPr>
              <a:t>European Fusion Development Agreement</a:t>
            </a:r>
            <a:r>
              <a:rPr lang="de-DE" dirty="0" smtClean="0"/>
              <a:t> (EFDA) sowie bis Ende 2006 die europäische Abteilung des Kernfusionsreaktors </a:t>
            </a:r>
            <a:r>
              <a:rPr lang="de-DE" dirty="0" smtClean="0">
                <a:hlinkClick r:id="rId29" tooltip="ITER"/>
              </a:rPr>
              <a:t>ITER</a:t>
            </a:r>
            <a:r>
              <a:rPr lang="de-DE" dirty="0" smtClean="0"/>
              <a:t>.</a:t>
            </a:r>
          </a:p>
          <a:p>
            <a:r>
              <a:rPr lang="de-DE" dirty="0" smtClean="0"/>
              <a:t>Auch die beiden </a:t>
            </a:r>
            <a:r>
              <a:rPr lang="de-DE" dirty="0" smtClean="0">
                <a:hlinkClick r:id="rId30" tooltip="Exzellenzinitiative"/>
              </a:rPr>
              <a:t>Exzellenzcluster</a:t>
            </a:r>
            <a:r>
              <a:rPr lang="de-DE" dirty="0" smtClean="0"/>
              <a:t> „</a:t>
            </a:r>
            <a:r>
              <a:rPr lang="de-DE" dirty="0" err="1" smtClean="0"/>
              <a:t>Cognition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Technical Systems“ und „Origin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Structure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Universe</a:t>
            </a:r>
            <a:r>
              <a:rPr lang="de-DE" dirty="0" smtClean="0"/>
              <a:t>“, an denen die TU München beteiligt ist, haben ihren Sitz auf dem Garchinger Forschungsgelände.</a:t>
            </a:r>
          </a:p>
          <a:p>
            <a:r>
              <a:rPr lang="de-DE" dirty="0" smtClean="0"/>
              <a:t>Am 28. Juni 2004 eröffnete </a:t>
            </a:r>
            <a:r>
              <a:rPr lang="de-DE" dirty="0" smtClean="0">
                <a:hlinkClick r:id="rId31" tooltip="General Electric"/>
              </a:rPr>
              <a:t>General </a:t>
            </a:r>
            <a:r>
              <a:rPr lang="de-DE" dirty="0" err="1" smtClean="0">
                <a:hlinkClick r:id="rId31" tooltip="General Electric"/>
              </a:rPr>
              <a:t>Electric</a:t>
            </a:r>
            <a:r>
              <a:rPr lang="de-DE" dirty="0" smtClean="0"/>
              <a:t> sein europäisches Forschungszentrum in Garching. Dort sind derzeit 120 Forscher beschäftigt. Schwerpunktaktivitäten sind erneuerbare Energien, Energietechnik, Turbomaschinen, Verbundwerkstoffe, Instrumente und Kontrollsysteme, sowie Medizintechnik.</a:t>
            </a:r>
          </a:p>
          <a:p>
            <a:r>
              <a:rPr lang="de-DE" dirty="0" smtClean="0"/>
              <a:t>Am Rand des Forschungsgeländes steht eine </a:t>
            </a:r>
            <a:r>
              <a:rPr lang="de-DE" dirty="0" smtClean="0">
                <a:hlinkClick r:id="rId32" tooltip="Speicherbibliothek Garching"/>
              </a:rPr>
              <a:t>Speicherbibliothek</a:t>
            </a:r>
            <a:r>
              <a:rPr lang="de-DE" dirty="0" smtClean="0"/>
              <a:t> der </a:t>
            </a:r>
            <a:r>
              <a:rPr lang="de-DE" dirty="0" smtClean="0">
                <a:hlinkClick r:id="rId33" tooltip="Bayerische Staatsbibliothek"/>
              </a:rPr>
              <a:t>Bayerischen Staatsbibliothek</a:t>
            </a:r>
            <a:r>
              <a:rPr lang="de-DE" dirty="0" smtClean="0"/>
              <a:t>.</a:t>
            </a:r>
          </a:p>
          <a:p>
            <a:r>
              <a:rPr lang="de-DE" dirty="0" smtClean="0"/>
              <a:t>Atmosphärisch zeichnet sich der Campus durch die Isolation der einzelnen Fakultätsgebäude, den Mangel an Einkaufsgelegenheiten und die Nutzung des Innenbereichs als Pendlerparkplatz aus.</a:t>
            </a:r>
          </a:p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8FDE5A-1B81-459C-B29A-B159AACE939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9135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 smtClean="0"/>
              <a:t>Compute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cube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hosting</a:t>
            </a:r>
            <a:r>
              <a:rPr lang="de-DE" baseline="0" dirty="0" smtClean="0"/>
              <a:t> </a:t>
            </a:r>
            <a:r>
              <a:rPr lang="de-DE" baseline="0" dirty="0" err="1" smtClean="0"/>
              <a:t>infrastructure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and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more</a:t>
            </a:r>
            <a:endParaRPr lang="de-DE" baseline="0" dirty="0" smtClean="0"/>
          </a:p>
          <a:p>
            <a:r>
              <a:rPr lang="de-DE" baseline="0" dirty="0" err="1" smtClean="0"/>
              <a:t>Actual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supercomuter</a:t>
            </a:r>
            <a:r>
              <a:rPr lang="de-DE" baseline="0" dirty="0" smtClean="0"/>
              <a:t> </a:t>
            </a:r>
            <a:r>
              <a:rPr lang="de-DE" baseline="0" dirty="0" err="1" smtClean="0"/>
              <a:t>of</a:t>
            </a:r>
            <a:r>
              <a:rPr lang="de-DE" baseline="0" dirty="0" smtClean="0"/>
              <a:t> </a:t>
            </a:r>
            <a:r>
              <a:rPr lang="de-DE" baseline="0" dirty="0" err="1" smtClean="0"/>
              <a:t>is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most</a:t>
            </a:r>
            <a:r>
              <a:rPr lang="de-DE" baseline="0" dirty="0" smtClean="0"/>
              <a:t> </a:t>
            </a:r>
            <a:r>
              <a:rPr lang="de-DE" baseline="0" dirty="0" err="1" smtClean="0"/>
              <a:t>likely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for</a:t>
            </a:r>
            <a:r>
              <a:rPr lang="de-DE" baseline="0" dirty="0" smtClean="0"/>
              <a:t> </a:t>
            </a:r>
            <a:r>
              <a:rPr lang="de-DE" baseline="0" dirty="0" err="1" smtClean="0"/>
              <a:t>what</a:t>
            </a:r>
            <a:r>
              <a:rPr lang="de-DE" baseline="0" dirty="0" smtClean="0"/>
              <a:t> </a:t>
            </a:r>
            <a:r>
              <a:rPr lang="de-DE" baseline="0" dirty="0" err="1" smtClean="0"/>
              <a:t>lrz</a:t>
            </a:r>
            <a:r>
              <a:rPr lang="de-DE" baseline="0" dirty="0" smtClean="0"/>
              <a:t> </a:t>
            </a:r>
            <a:r>
              <a:rPr lang="de-DE" baseline="0" dirty="0" err="1" smtClean="0"/>
              <a:t>is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best</a:t>
            </a:r>
            <a:r>
              <a:rPr lang="de-DE" baseline="0" dirty="0" smtClean="0"/>
              <a:t> </a:t>
            </a:r>
            <a:r>
              <a:rPr lang="de-DE" baseline="0" dirty="0" err="1" smtClean="0"/>
              <a:t>known</a:t>
            </a:r>
            <a:r>
              <a:rPr lang="de-DE" baseline="0" dirty="0" smtClean="0"/>
              <a:t> </a:t>
            </a:r>
            <a:r>
              <a:rPr lang="de-DE" baseline="0" dirty="0" err="1" smtClean="0"/>
              <a:t>for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8FDE5A-1B81-459C-B29A-B159AACE939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4001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err="1" smtClean="0"/>
              <a:t>SuperMUC</a:t>
            </a:r>
            <a:r>
              <a:rPr lang="en-US" b="1" dirty="0" smtClean="0"/>
              <a:t> </a:t>
            </a:r>
            <a:r>
              <a:rPr lang="en-US" b="1" dirty="0" err="1" smtClean="0"/>
              <a:t>Petascale</a:t>
            </a:r>
            <a:r>
              <a:rPr lang="en-US" b="1" dirty="0" smtClean="0"/>
              <a:t> System</a:t>
            </a:r>
          </a:p>
          <a:p>
            <a:pPr marL="171450" indent="-171450">
              <a:buFontTx/>
              <a:buChar char="-"/>
            </a:pPr>
            <a:r>
              <a:rPr lang="de-DE" dirty="0" smtClean="0"/>
              <a:t>Cores</a:t>
            </a:r>
          </a:p>
          <a:p>
            <a:pPr marL="171450" indent="-171450">
              <a:buFontTx/>
              <a:buChar char="-"/>
            </a:pPr>
            <a:r>
              <a:rPr lang="en-US" dirty="0" smtClean="0"/>
              <a:t>241,000 cores and a combined peak performance of the two installation phases of more than 6.8 Petaflop/s</a:t>
            </a:r>
          </a:p>
          <a:p>
            <a:pPr marL="171450" indent="-171450">
              <a:buFontTx/>
              <a:buChar char="-"/>
            </a:pPr>
            <a:r>
              <a:rPr lang="de-DE" dirty="0" smtClean="0"/>
              <a:t>Was 4th </a:t>
            </a:r>
            <a:r>
              <a:rPr lang="de-DE" dirty="0" err="1" smtClean="0"/>
              <a:t>fatstest</a:t>
            </a:r>
            <a:r>
              <a:rPr lang="de-DE" dirty="0" smtClean="0"/>
              <a:t> </a:t>
            </a:r>
            <a:r>
              <a:rPr lang="de-DE" dirty="0" err="1" smtClean="0"/>
              <a:t>system</a:t>
            </a:r>
            <a:r>
              <a:rPr lang="de-DE" dirty="0" smtClean="0"/>
              <a:t> in 2012 </a:t>
            </a:r>
            <a:r>
              <a:rPr lang="de-DE" dirty="0" err="1" smtClean="0"/>
              <a:t>ww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fastest in </a:t>
            </a:r>
            <a:r>
              <a:rPr lang="de-DE" dirty="0" err="1" smtClean="0"/>
              <a:t>europe</a:t>
            </a:r>
            <a:endParaRPr lang="de-DE" dirty="0" smtClean="0"/>
          </a:p>
          <a:p>
            <a:pPr marL="171450" indent="-171450">
              <a:buFontTx/>
              <a:buChar char="-"/>
            </a:pPr>
            <a:r>
              <a:rPr lang="de-DE" dirty="0" err="1" smtClean="0"/>
              <a:t>Has</a:t>
            </a:r>
            <a:r>
              <a:rPr lang="de-DE" dirty="0" smtClean="0"/>
              <a:t> </a:t>
            </a:r>
            <a:r>
              <a:rPr lang="de-DE" dirty="0" err="1" smtClean="0"/>
              <a:t>been</a:t>
            </a:r>
            <a:r>
              <a:rPr lang="de-DE" dirty="0" smtClean="0"/>
              <a:t> </a:t>
            </a:r>
            <a:r>
              <a:rPr lang="de-DE" dirty="0" err="1" smtClean="0"/>
              <a:t>upgraded</a:t>
            </a:r>
            <a:r>
              <a:rPr lang="de-DE" dirty="0" smtClean="0"/>
              <a:t> (</a:t>
            </a:r>
            <a:r>
              <a:rPr lang="de-DE" dirty="0" err="1" smtClean="0"/>
              <a:t>twice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performance</a:t>
            </a:r>
            <a:r>
              <a:rPr lang="de-DE" baseline="0" dirty="0" smtClean="0"/>
              <a:t> in </a:t>
            </a:r>
          </a:p>
          <a:p>
            <a:pPr marL="0" indent="0">
              <a:buFontTx/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8FDE5A-1B81-459C-B29A-B159AACE939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7686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90600" y="768350"/>
            <a:ext cx="5118100" cy="3838575"/>
          </a:xfrm>
        </p:spPr>
      </p:sp>
      <p:sp>
        <p:nvSpPr>
          <p:cNvPr id="46082" name="Notizenplatzhalt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de-DE" altLang="de-DE">
              <a:ea typeface="ＭＳ Ｐゴシック" charset="-128"/>
            </a:endParaRPr>
          </a:p>
        </p:txBody>
      </p:sp>
      <p:sp>
        <p:nvSpPr>
          <p:cNvPr id="46083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fld id="{3BF5C4D4-BB07-F244-9229-CC12A4C5419E}" type="slidenum">
              <a:rPr lang="de-DE" altLang="de-DE" sz="1200">
                <a:latin typeface="Arial" charset="0"/>
              </a:rPr>
              <a:pPr/>
              <a:t>8</a:t>
            </a:fld>
            <a:endParaRPr lang="de-DE" altLang="de-DE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35730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fld id="{5B8FF013-904F-3C4B-A22A-B2A959677C17}" type="slidenum">
              <a:rPr lang="en-US" altLang="de-DE" sz="1200">
                <a:latin typeface="Arial" charset="0"/>
              </a:rPr>
              <a:pPr/>
              <a:t>9</a:t>
            </a:fld>
            <a:endParaRPr lang="en-US" altLang="de-DE" sz="1200">
              <a:latin typeface="Arial" charset="0"/>
            </a:endParaRPr>
          </a:p>
        </p:txBody>
      </p:sp>
      <p:sp>
        <p:nvSpPr>
          <p:cNvPr id="46081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992188" y="777875"/>
            <a:ext cx="5114925" cy="3836988"/>
          </a:xfrm>
          <a:solidFill>
            <a:srgbClr val="FFFFFF"/>
          </a:solidFill>
          <a:ln/>
        </p:spPr>
      </p:sp>
      <p:sp>
        <p:nvSpPr>
          <p:cNvPr id="46082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78487" cy="4605338"/>
          </a:xfrm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13090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Powerwall Installation</a:t>
            </a:r>
          </a:p>
          <a:p>
            <a:r>
              <a:rPr lang="de-DE" dirty="0" smtClean="0"/>
              <a:t>5-sided CAVE</a:t>
            </a:r>
          </a:p>
          <a:p>
            <a:r>
              <a:rPr lang="de-DE" dirty="0" smtClean="0"/>
              <a:t>Fair</a:t>
            </a:r>
            <a:r>
              <a:rPr lang="de-DE" baseline="0" dirty="0" smtClean="0"/>
              <a:t> </a:t>
            </a:r>
            <a:r>
              <a:rPr lang="de-DE" baseline="0" dirty="0" err="1" smtClean="0"/>
              <a:t>bit</a:t>
            </a:r>
            <a:r>
              <a:rPr lang="de-DE" baseline="0" dirty="0" smtClean="0"/>
              <a:t> </a:t>
            </a:r>
            <a:r>
              <a:rPr lang="de-DE" baseline="0" dirty="0" err="1" smtClean="0"/>
              <a:t>of</a:t>
            </a:r>
            <a:r>
              <a:rPr lang="de-DE" baseline="0" dirty="0" smtClean="0"/>
              <a:t> </a:t>
            </a:r>
            <a:r>
              <a:rPr lang="de-DE" baseline="0" dirty="0" err="1" smtClean="0"/>
              <a:t>other</a:t>
            </a:r>
            <a:r>
              <a:rPr lang="de-DE" baseline="0" dirty="0" smtClean="0"/>
              <a:t> </a:t>
            </a:r>
            <a:r>
              <a:rPr lang="de-DE" baseline="0" dirty="0" err="1" smtClean="0"/>
              <a:t>installations</a:t>
            </a:r>
            <a:endParaRPr lang="de-DE" baseline="0" dirty="0" smtClean="0"/>
          </a:p>
          <a:p>
            <a:r>
              <a:rPr lang="de-DE" baseline="0" dirty="0" smtClean="0"/>
              <a:t>Research </a:t>
            </a:r>
            <a:r>
              <a:rPr lang="de-DE" baseline="0" dirty="0" err="1" smtClean="0"/>
              <a:t>projects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closely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together</a:t>
            </a:r>
            <a:r>
              <a:rPr lang="de-DE" baseline="0" dirty="0" smtClean="0"/>
              <a:t> </a:t>
            </a:r>
            <a:r>
              <a:rPr lang="de-DE" baseline="0" dirty="0" err="1" smtClean="0"/>
              <a:t>with</a:t>
            </a:r>
            <a:r>
              <a:rPr lang="de-DE" baseline="0" dirty="0" smtClean="0"/>
              <a:t> LMU </a:t>
            </a:r>
            <a:r>
              <a:rPr lang="de-DE" baseline="0" dirty="0" err="1" smtClean="0"/>
              <a:t>and</a:t>
            </a:r>
            <a:r>
              <a:rPr lang="de-DE" baseline="0" dirty="0" smtClean="0"/>
              <a:t> TUM</a:t>
            </a:r>
          </a:p>
          <a:p>
            <a:r>
              <a:rPr lang="de-DE" baseline="0" dirty="0" err="1" smtClean="0"/>
              <a:t>And</a:t>
            </a:r>
            <a:r>
              <a:rPr lang="de-DE" baseline="0" dirty="0" smtClean="0"/>
              <a:t> also </a:t>
            </a:r>
            <a:r>
              <a:rPr lang="de-DE" baseline="0" dirty="0" err="1" smtClean="0"/>
              <a:t>involved</a:t>
            </a:r>
            <a:r>
              <a:rPr lang="de-DE" baseline="0" dirty="0" smtClean="0"/>
              <a:t> in a </a:t>
            </a:r>
            <a:r>
              <a:rPr lang="de-DE" baseline="0" dirty="0" err="1" smtClean="0"/>
              <a:t>variety</a:t>
            </a:r>
            <a:r>
              <a:rPr lang="de-DE" baseline="0" dirty="0" smtClean="0"/>
              <a:t> </a:t>
            </a:r>
            <a:r>
              <a:rPr lang="de-DE" baseline="0" dirty="0" err="1" smtClean="0"/>
              <a:t>of</a:t>
            </a:r>
            <a:r>
              <a:rPr lang="de-DE" baseline="0" dirty="0" smtClean="0"/>
              <a:t> </a:t>
            </a:r>
            <a:r>
              <a:rPr lang="de-DE" baseline="0" dirty="0" err="1" smtClean="0"/>
              <a:t>european</a:t>
            </a:r>
            <a:r>
              <a:rPr lang="de-DE" baseline="0" dirty="0" smtClean="0"/>
              <a:t> </a:t>
            </a:r>
            <a:r>
              <a:rPr lang="de-DE" baseline="0" dirty="0" err="1" smtClean="0"/>
              <a:t>projects</a:t>
            </a:r>
            <a:endParaRPr lang="de-DE" dirty="0" smtClean="0"/>
          </a:p>
          <a:p>
            <a:endParaRPr lang="de-DE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8FDE5A-1B81-459C-B29A-B159AACE939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4119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Denmark’s total</a:t>
            </a:r>
            <a:r>
              <a:rPr lang="en-GB" baseline="0" dirty="0" smtClean="0"/>
              <a:t> energy was about 4GW when I checked this one: https://</a:t>
            </a:r>
            <a:r>
              <a:rPr lang="en-GB" baseline="0" dirty="0" err="1" smtClean="0"/>
              <a:t>www.electricitymap.org</a:t>
            </a:r>
            <a:r>
              <a:rPr lang="en-GB" baseline="0" dirty="0" smtClean="0"/>
              <a:t>/?wind=</a:t>
            </a:r>
            <a:r>
              <a:rPr lang="en-GB" baseline="0" dirty="0" err="1" smtClean="0"/>
              <a:t>false&amp;solar</a:t>
            </a:r>
            <a:r>
              <a:rPr lang="en-GB" baseline="0" dirty="0" smtClean="0"/>
              <a:t>=</a:t>
            </a:r>
            <a:r>
              <a:rPr lang="en-GB" baseline="0" dirty="0" err="1" smtClean="0"/>
              <a:t>false&amp;page</a:t>
            </a:r>
            <a:r>
              <a:rPr lang="en-GB" baseline="0" dirty="0" smtClean="0"/>
              <a:t>=</a:t>
            </a:r>
            <a:r>
              <a:rPr lang="en-GB" baseline="0" dirty="0" err="1" smtClean="0"/>
              <a:t>country&amp;countryCode</a:t>
            </a:r>
            <a:r>
              <a:rPr lang="en-GB" baseline="0" dirty="0" smtClean="0"/>
              <a:t>=DK</a:t>
            </a:r>
          </a:p>
          <a:p>
            <a:endParaRPr lang="en-GB" baseline="0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8FDE5A-1B81-459C-B29A-B159AACE939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7295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An example</a:t>
            </a:r>
            <a:r>
              <a:rPr lang="en-GB" baseline="0" dirty="0" smtClean="0"/>
              <a:t> of a service where the perceived value exceeds the costs with sufficient margin to make complex networked service sustainable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8FDE5A-1B81-459C-B29A-B159AACE939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2510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8FDE5A-1B81-459C-B29A-B159AACE939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8294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aseline="0" dirty="0" smtClean="0"/>
              <a:t>Webpage </a:t>
            </a:r>
            <a:r>
              <a:rPr lang="de-DE" baseline="0" dirty="0" err="1" smtClean="0"/>
              <a:t>is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only</a:t>
            </a:r>
            <a:r>
              <a:rPr lang="de-DE" baseline="0" dirty="0" smtClean="0"/>
              <a:t> </a:t>
            </a:r>
            <a:r>
              <a:rPr lang="de-DE" baseline="0" dirty="0" err="1" smtClean="0"/>
              <a:t>preliminary</a:t>
            </a:r>
            <a:r>
              <a:rPr lang="en-US" baseline="0" dirty="0" smtClean="0"/>
              <a:t> so far and will be filled with more information in the next weeks.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 smtClean="0"/>
          </a:p>
          <a:p>
            <a:r>
              <a:rPr lang="de-DE" dirty="0" err="1" smtClean="0"/>
              <a:t>Dont</a:t>
            </a:r>
            <a:r>
              <a:rPr lang="de-DE" dirty="0" smtClean="0"/>
              <a:t> </a:t>
            </a:r>
            <a:r>
              <a:rPr lang="de-DE" dirty="0" err="1" smtClean="0"/>
              <a:t>want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hold </a:t>
            </a:r>
            <a:r>
              <a:rPr lang="de-DE" dirty="0" err="1" smtClean="0"/>
              <a:t>you</a:t>
            </a:r>
            <a:r>
              <a:rPr lang="de-DE" dirty="0" smtClean="0"/>
              <a:t> </a:t>
            </a:r>
            <a:r>
              <a:rPr lang="de-DE" dirty="0" err="1" smtClean="0"/>
              <a:t>from</a:t>
            </a:r>
            <a:r>
              <a:rPr lang="de-DE" baseline="0" dirty="0" smtClean="0"/>
              <a:t> </a:t>
            </a:r>
            <a:r>
              <a:rPr lang="de-DE" baseline="0" dirty="0" err="1" smtClean="0"/>
              <a:t>dinner</a:t>
            </a:r>
            <a:endParaRPr lang="en-US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8FDE5A-1B81-459C-B29A-B159AACE939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1405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5.wmf"/><Relationship Id="rId5" Type="http://schemas.openxmlformats.org/officeDocument/2006/relationships/image" Target="../media/image6.jpeg"/><Relationship Id="rId1" Type="http://schemas.openxmlformats.org/officeDocument/2006/relationships/vmlDrawing" Target="../drawings/vmlDrawing1.vml"/><Relationship Id="rId2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D. Kranzlmüller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computing at enviroinfo 2017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7A5D0-3D87-4A02-BDCD-B5255A04758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608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D. Kranzlmüller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computing at enviroinfo 2017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7A5D0-3D87-4A02-BDCD-B5255A04758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059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D. Kranzlmüller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computing at enviroinfo 2017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7A5D0-3D87-4A02-BDCD-B5255A04758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695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D. Kranzlmüller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computing at enviroinfo 2017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7A5D0-3D87-4A02-BDCD-B5255A04758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00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D. Kranzlmüller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computing at enviroinfo 2017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7A5D0-3D87-4A02-BDCD-B5255A04758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639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D. Kranzlmüller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computing at enviroinfo 2017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7A5D0-3D87-4A02-BDCD-B5255A04758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595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D. Kranzlmüller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computing at enviroinfo 2017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7A5D0-3D87-4A02-BDCD-B5255A04758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572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D. Kranzlmüller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computing at enviroinfo 2017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7A5D0-3D87-4A02-BDCD-B5255A04758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469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D. Kranzlmüller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computing at enviroinfo 2017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7A5D0-3D87-4A02-BDCD-B5255A04758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64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D. Kranzlmüller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computing at enviroinfo 2017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7A5D0-3D87-4A02-BDCD-B5255A04758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D. Kranzlmüller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computing at enviroinfo 2017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7A5D0-3D87-4A02-BDCD-B5255A04758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5922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4"/>
          <p:cNvSpPr>
            <a:spLocks noChangeArrowheads="1"/>
          </p:cNvSpPr>
          <p:nvPr/>
        </p:nvSpPr>
        <p:spPr bwMode="auto">
          <a:xfrm>
            <a:off x="4038600" y="228600"/>
            <a:ext cx="4876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 eaLnBrk="1" hangingPunct="1">
              <a:lnSpc>
                <a:spcPct val="90000"/>
              </a:lnSpc>
              <a:defRPr/>
            </a:pPr>
            <a:endParaRPr lang="de-DE" sz="3200" b="1">
              <a:solidFill>
                <a:srgbClr val="006C30"/>
              </a:solidFill>
              <a:cs typeface="+mn-cs"/>
            </a:endParaRPr>
          </a:p>
        </p:txBody>
      </p:sp>
      <p:pic>
        <p:nvPicPr>
          <p:cNvPr id="5" name="Grafik 9" descr="mnmLogoNeu-50grau.pdf.emf"/>
          <p:cNvPicPr>
            <a:picLocks noChangeAspect="1"/>
          </p:cNvPicPr>
          <p:nvPr userDrawn="1"/>
        </p:nvPicPr>
        <p:blipFill>
          <a:blip r:embed="rId3"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9263" y="180975"/>
            <a:ext cx="3165475" cy="858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0"/>
          <p:cNvPicPr preferRelativeResize="0"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4025" y="101600"/>
            <a:ext cx="965200" cy="96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6" name="Rectangle 1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2362200"/>
            <a:ext cx="6400800" cy="1295400"/>
          </a:xfrm>
        </p:spPr>
        <p:txBody>
          <a:bodyPr/>
          <a:lstStyle>
            <a:lvl1pPr>
              <a:defRPr sz="3200"/>
            </a:lvl1pPr>
          </a:lstStyle>
          <a:p>
            <a:pPr lvl="0"/>
            <a:endParaRPr lang="en-US" noProof="0" dirty="0" smtClean="0"/>
          </a:p>
        </p:txBody>
      </p:sp>
      <p:sp>
        <p:nvSpPr>
          <p:cNvPr id="16397" name="Rectangle 1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57200" y="3886200"/>
            <a:ext cx="6400800" cy="22860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000">
                <a:solidFill>
                  <a:srgbClr val="006C30"/>
                </a:solidFill>
              </a:defRPr>
            </a:lvl1pPr>
          </a:lstStyle>
          <a:p>
            <a:pPr lvl="0"/>
            <a:endParaRPr lang="en-US" noProof="0" dirty="0" smtClean="0"/>
          </a:p>
        </p:txBody>
      </p:sp>
    </p:spTree>
    <p:extLst/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D. Kranzlmüller</a:t>
            </a:r>
            <a:endParaRPr lang="de-DE"/>
          </a:p>
        </p:txBody>
      </p:sp>
      <p:sp>
        <p:nvSpPr>
          <p:cNvPr id="5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Environmental computing at enviroinfo 2017</a:t>
            </a:r>
            <a:endParaRPr lang="de-DE" dirty="0"/>
          </a:p>
        </p:txBody>
      </p:sp>
      <p:sp>
        <p:nvSpPr>
          <p:cNvPr id="6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583443-9964-0C4C-B05A-10F8AC3B252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/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76200" y="838200"/>
            <a:ext cx="4419600" cy="5638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err="1" smtClean="0"/>
              <a:t>Textmasterformat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  <a:p>
            <a:pPr lvl="1"/>
            <a:r>
              <a:rPr lang="en-US" noProof="0" dirty="0" err="1" smtClean="0"/>
              <a:t>Zweite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2"/>
            <a:r>
              <a:rPr lang="en-US" noProof="0" dirty="0" err="1" smtClean="0"/>
              <a:t>Dritte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3"/>
            <a:r>
              <a:rPr lang="en-US" noProof="0" dirty="0" err="1" smtClean="0"/>
              <a:t>Vierte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4"/>
            <a:r>
              <a:rPr lang="en-US" noProof="0" dirty="0" err="1" smtClean="0"/>
              <a:t>Fünfte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838200"/>
            <a:ext cx="4419600" cy="5638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D. Kranzlmüller</a:t>
            </a:r>
            <a:endParaRPr lang="de-DE"/>
          </a:p>
        </p:txBody>
      </p:sp>
      <p:sp>
        <p:nvSpPr>
          <p:cNvPr id="6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Environmental computing at enviroinfo 2017</a:t>
            </a:r>
            <a:endParaRPr lang="de-DE" dirty="0"/>
          </a:p>
        </p:txBody>
      </p:sp>
      <p:sp>
        <p:nvSpPr>
          <p:cNvPr id="7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6C1483-145E-DF48-B8F1-0A46C02DAAB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/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D. Kranzlmüller</a:t>
            </a:r>
            <a:endParaRPr lang="de-DE"/>
          </a:p>
        </p:txBody>
      </p:sp>
      <p:sp>
        <p:nvSpPr>
          <p:cNvPr id="8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Environmental computing at enviroinfo 2017</a:t>
            </a:r>
            <a:endParaRPr lang="de-DE" dirty="0"/>
          </a:p>
        </p:txBody>
      </p:sp>
      <p:sp>
        <p:nvSpPr>
          <p:cNvPr id="9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CCA810-1041-9F49-AEBD-AE02B09172B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/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D. Kranzlmüller</a:t>
            </a:r>
            <a:endParaRPr lang="de-DE"/>
          </a:p>
        </p:txBody>
      </p:sp>
      <p:sp>
        <p:nvSpPr>
          <p:cNvPr id="4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Environmental computing at enviroinfo 2017</a:t>
            </a:r>
            <a:endParaRPr lang="de-DE" dirty="0"/>
          </a:p>
        </p:txBody>
      </p:sp>
      <p:sp>
        <p:nvSpPr>
          <p:cNvPr id="5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43B128-FA6A-3740-95B7-6AFDF4A8EEE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/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D. Kranzlmüller</a:t>
            </a:r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Environmental computing at enviroinfo 2017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1A47E4-DAB5-AE42-9195-9259833F916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/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1" y="27306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D. Kranzlmüller</a:t>
            </a:r>
            <a:endParaRPr lang="de-DE"/>
          </a:p>
        </p:txBody>
      </p:sp>
      <p:sp>
        <p:nvSpPr>
          <p:cNvPr id="6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Environmental computing at enviroinfo 2017</a:t>
            </a:r>
            <a:endParaRPr lang="de-DE" dirty="0"/>
          </a:p>
        </p:txBody>
      </p:sp>
      <p:sp>
        <p:nvSpPr>
          <p:cNvPr id="7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B989C-CE46-F845-8228-EDE8BC19907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/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D. Kranzlmüller</a:t>
            </a:r>
            <a:endParaRPr lang="de-DE"/>
          </a:p>
        </p:txBody>
      </p:sp>
      <p:sp>
        <p:nvSpPr>
          <p:cNvPr id="6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Environmental computing at enviroinfo 2017</a:t>
            </a:r>
            <a:endParaRPr lang="de-DE" dirty="0"/>
          </a:p>
        </p:txBody>
      </p:sp>
      <p:sp>
        <p:nvSpPr>
          <p:cNvPr id="7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4CF6C2-F7F4-2042-ABDF-F366AAE584D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/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28800" y="76200"/>
            <a:ext cx="5410200" cy="64135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abellenplatzhalter 2"/>
          <p:cNvSpPr>
            <a:spLocks noGrp="1"/>
          </p:cNvSpPr>
          <p:nvPr>
            <p:ph type="tbl" idx="1"/>
          </p:nvPr>
        </p:nvSpPr>
        <p:spPr>
          <a:xfrm>
            <a:off x="76200" y="838200"/>
            <a:ext cx="8991600" cy="5638800"/>
          </a:xfrm>
        </p:spPr>
        <p:txBody>
          <a:bodyPr/>
          <a:lstStyle/>
          <a:p>
            <a:pPr lvl="0"/>
            <a:endParaRPr lang="de-DE" noProof="0" smtClean="0"/>
          </a:p>
        </p:txBody>
      </p:sp>
      <p:sp>
        <p:nvSpPr>
          <p:cNvPr id="4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D. Kranzlmüller</a:t>
            </a:r>
            <a:endParaRPr lang="de-DE"/>
          </a:p>
        </p:txBody>
      </p:sp>
      <p:sp>
        <p:nvSpPr>
          <p:cNvPr id="5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Environmental computing at enviroinfo 2017</a:t>
            </a:r>
            <a:endParaRPr lang="de-DE" dirty="0"/>
          </a:p>
        </p:txBody>
      </p:sp>
      <p:sp>
        <p:nvSpPr>
          <p:cNvPr id="6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D531E5-2E87-BD44-AD70-85453509904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/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el, Text und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28800" y="76200"/>
            <a:ext cx="5410200" cy="64135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76200" y="838200"/>
            <a:ext cx="4419600" cy="5638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>
          <a:xfrm>
            <a:off x="4648200" y="838200"/>
            <a:ext cx="4419600" cy="27432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Inhaltsplatzhalter 4"/>
          <p:cNvSpPr>
            <a:spLocks noGrp="1"/>
          </p:cNvSpPr>
          <p:nvPr>
            <p:ph sz="quarter" idx="3"/>
          </p:nvPr>
        </p:nvSpPr>
        <p:spPr>
          <a:xfrm>
            <a:off x="4648200" y="3733800"/>
            <a:ext cx="4419600" cy="27432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D. Kranzlmüller</a:t>
            </a:r>
            <a:endParaRPr lang="de-DE"/>
          </a:p>
        </p:txBody>
      </p:sp>
      <p:sp>
        <p:nvSpPr>
          <p:cNvPr id="7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Environmental computing at enviroinfo 2017</a:t>
            </a:r>
            <a:endParaRPr lang="de-DE" dirty="0"/>
          </a:p>
        </p:txBody>
      </p:sp>
      <p:sp>
        <p:nvSpPr>
          <p:cNvPr id="8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DB975B-796B-194D-894C-C422F10C65B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/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28800" y="76200"/>
            <a:ext cx="5410200" cy="64135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76200" y="838200"/>
            <a:ext cx="4419600" cy="5638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838200"/>
            <a:ext cx="4419600" cy="5638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D. Kranzlmüller</a:t>
            </a:r>
            <a:endParaRPr lang="de-DE"/>
          </a:p>
        </p:txBody>
      </p:sp>
      <p:sp>
        <p:nvSpPr>
          <p:cNvPr id="6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Environmental computing at enviroinfo 2017</a:t>
            </a:r>
            <a:endParaRPr lang="de-DE" dirty="0"/>
          </a:p>
        </p:txBody>
      </p:sp>
      <p:sp>
        <p:nvSpPr>
          <p:cNvPr id="7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C5EF9D-D43F-F441-9598-06784A6120D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/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/>
          <p:cNvGraphicFramePr>
            <a:graphicFrameLocks/>
          </p:cNvGraphicFramePr>
          <p:nvPr userDrawn="1"/>
        </p:nvGraphicFramePr>
        <p:xfrm>
          <a:off x="8078788" y="228600"/>
          <a:ext cx="896937" cy="1058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" name="Visio" r:id="rId3" imgW="1688592" imgH="1840992" progId="">
                  <p:embed/>
                </p:oleObj>
              </mc:Choice>
              <mc:Fallback>
                <p:oleObj name="Visio" r:id="rId3" imgW="1688592" imgH="1840992" progId="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78788" y="228600"/>
                        <a:ext cx="896937" cy="1058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7" descr="BAdW_4c_300_RGB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3" y="333375"/>
            <a:ext cx="862012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703385" y="2286000"/>
            <a:ext cx="7737231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Klicken Sie, um das Titelformat zu bearbeiten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quarter" idx="10"/>
          </p:nvPr>
        </p:nvSpPr>
        <p:spPr>
          <a:xfrm>
            <a:off x="703263" y="6248400"/>
            <a:ext cx="1898650" cy="457200"/>
          </a:xfrm>
        </p:spPr>
        <p:txBody>
          <a:bodyPr/>
          <a:lstStyle>
            <a:lvl1pPr>
              <a:defRPr smtClean="0">
                <a:latin typeface="Times New Roman" charset="0"/>
              </a:defRPr>
            </a:lvl1pPr>
          </a:lstStyle>
          <a:p>
            <a:pPr>
              <a:defRPr/>
            </a:pPr>
            <a:r>
              <a:rPr lang="en-US" smtClean="0"/>
              <a:t>D. Kranzlmüller</a:t>
            </a:r>
            <a:endParaRPr lang="de-DE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42088" y="6248400"/>
            <a:ext cx="1898650" cy="457200"/>
          </a:xfrm>
        </p:spPr>
        <p:txBody>
          <a:bodyPr/>
          <a:lstStyle>
            <a:lvl1pPr>
              <a:defRPr>
                <a:latin typeface="Times New Roman" charset="0"/>
              </a:defRPr>
            </a:lvl1pPr>
          </a:lstStyle>
          <a:p>
            <a:pPr>
              <a:defRPr/>
            </a:pPr>
            <a:fld id="{C4909373-C1E8-7C4D-92B1-2B6073315B5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 smtClean="0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de-DE" smtClean="0"/>
              <a:t>Environmental computing at enviroinfo 2017</a:t>
            </a:r>
            <a:endParaRPr lang="de-DE"/>
          </a:p>
        </p:txBody>
      </p:sp>
    </p:spTree>
    <p:extLst/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el und Diagramm oder Organi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26477" y="228600"/>
            <a:ext cx="7772400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SmartArt-Platzhalter 2"/>
          <p:cNvSpPr>
            <a:spLocks noGrp="1"/>
          </p:cNvSpPr>
          <p:nvPr>
            <p:ph type="dgm" idx="1"/>
          </p:nvPr>
        </p:nvSpPr>
        <p:spPr>
          <a:xfrm>
            <a:off x="844061" y="1752600"/>
            <a:ext cx="7737231" cy="4114800"/>
          </a:xfrm>
        </p:spPr>
        <p:txBody>
          <a:bodyPr/>
          <a:lstStyle/>
          <a:p>
            <a:pPr lvl="0"/>
            <a:endParaRPr lang="de-DE" noProof="0" smtClean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smtClean="0"/>
              <a:t>D. Kranzlmüller</a:t>
            </a: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de-DE" smtClean="0"/>
              <a:t>Environmental computing at enviroinfo 2017</a:t>
            </a:r>
            <a:endParaRPr lang="de-DE"/>
          </a:p>
        </p:txBody>
      </p:sp>
    </p:spTree>
    <p:extLst/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de-DE" smtClean="0"/>
              <a:t>Click to edit Master title style</a:t>
            </a:r>
            <a:endParaRPr lang="de-D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dirty="0" smtClean="0"/>
              <a:t>Click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edit</a:t>
            </a:r>
            <a:r>
              <a:rPr lang="de-DE" dirty="0" smtClean="0"/>
              <a:t> Master </a:t>
            </a:r>
            <a:r>
              <a:rPr lang="de-DE" dirty="0" err="1" smtClean="0"/>
              <a:t>subtitle</a:t>
            </a:r>
            <a:r>
              <a:rPr lang="de-DE" dirty="0" smtClean="0"/>
              <a:t> style</a:t>
            </a:r>
            <a:endParaRPr lang="de-DE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0" y="6516688"/>
            <a:ext cx="1184275" cy="3444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A17D82-B059-6443-A13D-3CC031D6369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/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hne Spiegelstrichkas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smtClean="0"/>
              <a:t>D. Kranzlmüller</a:t>
            </a:r>
            <a:endParaRPr lang="en-US"/>
          </a:p>
        </p:txBody>
      </p:sp>
      <p:sp>
        <p:nvSpPr>
          <p:cNvPr id="4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43613E-96C5-0F4B-9B6A-8DDF3D03188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/>
  </p:cSld>
  <p:clrMapOvr>
    <a:masterClrMapping/>
  </p:clrMapOvr>
  <p:transition spd="med" advTm="10000">
    <p:random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liederu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2"/>
          <p:cNvSpPr>
            <a:spLocks noGrp="1"/>
          </p:cNvSpPr>
          <p:nvPr>
            <p:ph idx="1"/>
          </p:nvPr>
        </p:nvSpPr>
        <p:spPr>
          <a:xfrm>
            <a:off x="1248553" y="1556792"/>
            <a:ext cx="7266270" cy="431060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z="1200" smtClean="0"/>
              <a:t>D. Kranzlmüller</a:t>
            </a:r>
            <a:endParaRPr lang="de-DE" sz="120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Environmental computing at enviroinfo 2017</a:t>
            </a:r>
            <a:endParaRPr lang="de-DE" dirty="0"/>
          </a:p>
        </p:txBody>
      </p:sp>
      <p:sp>
        <p:nvSpPr>
          <p:cNvPr id="8" name="Foliennummernplatzhalter 2"/>
          <p:cNvSpPr>
            <a:spLocks noGrp="1"/>
          </p:cNvSpPr>
          <p:nvPr>
            <p:ph type="sldNum" sz="quarter" idx="4"/>
          </p:nvPr>
        </p:nvSpPr>
        <p:spPr>
          <a:xfrm>
            <a:off x="6758880" y="652026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 Black"/>
                <a:cs typeface="Arial Black"/>
              </a:defRPr>
            </a:lvl1pPr>
          </a:lstStyle>
          <a:p>
            <a:fld id="{FC51FD00-A5E7-2740-B1FF-C42AFF1C9198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/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20" Type="http://schemas.openxmlformats.org/officeDocument/2006/relationships/image" Target="../media/image3.png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26.xml"/><Relationship Id="rId16" Type="http://schemas.openxmlformats.org/officeDocument/2006/relationships/slideLayout" Target="../slideLayouts/slideLayout27.xml"/><Relationship Id="rId17" Type="http://schemas.openxmlformats.org/officeDocument/2006/relationships/theme" Target="../theme/theme2.xml"/><Relationship Id="rId18" Type="http://schemas.openxmlformats.org/officeDocument/2006/relationships/image" Target="../media/image1.png"/><Relationship Id="rId19" Type="http://schemas.openxmlformats.org/officeDocument/2006/relationships/image" Target="../media/image2.emf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D. Kranzlmüller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Environmental computing at enviroinfo 2017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7A5D0-3D87-4A02-BDCD-B5255A04758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454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ChangeArrowheads="1"/>
          </p:cNvSpPr>
          <p:nvPr/>
        </p:nvSpPr>
        <p:spPr bwMode="auto">
          <a:xfrm>
            <a:off x="0" y="6553200"/>
            <a:ext cx="9144000" cy="304800"/>
          </a:xfrm>
          <a:prstGeom prst="rect">
            <a:avLst/>
          </a:prstGeom>
          <a:solidFill>
            <a:srgbClr val="D7D8D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de-DE">
              <a:cs typeface="+mn-cs"/>
            </a:endParaRP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" y="838200"/>
            <a:ext cx="8991600" cy="5638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Hier klicken, um Master-Textformat zu bearbeiten.</a:t>
            </a:r>
          </a:p>
          <a:p>
            <a:pPr lvl="1"/>
            <a:r>
              <a:rPr lang="en-US"/>
              <a:t>Zweite Ebene</a:t>
            </a:r>
          </a:p>
          <a:p>
            <a:pPr lvl="2"/>
            <a:r>
              <a:rPr lang="en-US"/>
              <a:t>Dritte Ebene</a:t>
            </a:r>
          </a:p>
        </p:txBody>
      </p:sp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0" y="0"/>
            <a:ext cx="9144000" cy="760413"/>
          </a:xfrm>
          <a:prstGeom prst="rect">
            <a:avLst/>
          </a:prstGeom>
          <a:solidFill>
            <a:srgbClr val="C6C7BE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de-DE">
              <a:cs typeface="+mn-cs"/>
            </a:endParaRPr>
          </a:p>
        </p:txBody>
      </p:sp>
      <p:sp>
        <p:nvSpPr>
          <p:cNvPr id="1029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828800" y="7620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de-DE" dirty="0"/>
          </a:p>
        </p:txBody>
      </p:sp>
      <p:pic>
        <p:nvPicPr>
          <p:cNvPr id="1030" name="Picture 14"/>
          <p:cNvPicPr>
            <a:picLocks noChangeAspect="1" noChangeArrowheads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3" y="15875"/>
            <a:ext cx="1447800" cy="71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031" name="Grafik 9" descr="mnmLogoNeu-50grau.pdf.emf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26782"/>
          <a:stretch>
            <a:fillRect/>
          </a:stretch>
        </p:blipFill>
        <p:spPr bwMode="auto">
          <a:xfrm>
            <a:off x="15875" y="6591300"/>
            <a:ext cx="1271588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umsplatzhalter 1"/>
          <p:cNvSpPr>
            <a:spLocks noGrp="1"/>
          </p:cNvSpPr>
          <p:nvPr>
            <p:ph type="dt" sz="half" idx="2"/>
          </p:nvPr>
        </p:nvSpPr>
        <p:spPr>
          <a:xfrm>
            <a:off x="1287463" y="6553200"/>
            <a:ext cx="2133600" cy="304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898989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D. Kranzlmüller</a:t>
            </a:r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5638800" y="6553200"/>
            <a:ext cx="28956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de-DE" smtClean="0"/>
              <a:t>Environmental computing at enviroinfo 2017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>
          <a:xfrm>
            <a:off x="8566150" y="6553200"/>
            <a:ext cx="533400" cy="304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cs typeface="+mn-cs"/>
              </a:defRPr>
            </a:lvl1pPr>
          </a:lstStyle>
          <a:p>
            <a:pPr>
              <a:defRPr/>
            </a:pPr>
            <a:fld id="{9132A318-DA03-C84E-B5BB-7054F27371D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pic>
        <p:nvPicPr>
          <p:cNvPr id="1035" name="Picture 10"/>
          <p:cNvPicPr preferRelativeResize="0">
            <a:picLocks noChangeAspect="1" noChangeArrowheads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76200"/>
            <a:ext cx="6350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327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ransition/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006C30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006C30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006C30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006C30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006C30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006C30"/>
          </a:solidFill>
          <a:latin typeface="Calibri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006C30"/>
          </a:solidFill>
          <a:latin typeface="Calibri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006C30"/>
          </a:solidFill>
          <a:latin typeface="Calibri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006C30"/>
          </a:solidFill>
          <a:latin typeface="Calibri" pitchFamily="34" charset="0"/>
        </a:defRPr>
      </a:lvl9pPr>
    </p:titleStyle>
    <p:bodyStyle>
      <a:lvl1pPr marL="387350" indent="-387350" algn="l" rtl="0" eaLnBrk="0" fontAlgn="base" hangingPunct="0">
        <a:spcBef>
          <a:spcPct val="0"/>
        </a:spcBef>
        <a:spcAft>
          <a:spcPct val="0"/>
        </a:spcAft>
        <a:buClr>
          <a:srgbClr val="006C30"/>
        </a:buClr>
        <a:buSzPct val="80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858838" indent="-280988" algn="l" rtl="0" eaLnBrk="0" fontAlgn="base" hangingPunct="0">
        <a:spcBef>
          <a:spcPct val="1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2pPr>
      <a:lvl3pPr marL="1336675" indent="184150" algn="l" rtl="0" eaLnBrk="0" fontAlgn="base" hangingPunct="0">
        <a:spcBef>
          <a:spcPct val="1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ＭＳ Ｐゴシック" charset="0"/>
        </a:defRPr>
      </a:lvl3pPr>
      <a:lvl4pPr marL="2568575" indent="-18415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Arial" charset="0"/>
          <a:ea typeface="ＭＳ Ｐゴシック" charset="0"/>
        </a:defRPr>
      </a:lvl4pPr>
      <a:lvl5pPr marL="2943225" indent="-184150" algn="l" rtl="0" eaLnBrk="0" fontAlgn="base" hangingPunct="0">
        <a:spcBef>
          <a:spcPct val="20000"/>
        </a:spcBef>
        <a:spcAft>
          <a:spcPct val="0"/>
        </a:spcAft>
        <a:buChar char="•"/>
        <a:defRPr sz="1400">
          <a:solidFill>
            <a:schemeClr val="tx1"/>
          </a:solidFill>
          <a:latin typeface="Arial" charset="0"/>
          <a:ea typeface="ＭＳ Ｐゴシック" charset="0"/>
        </a:defRPr>
      </a:lvl5pPr>
      <a:lvl6pPr marL="3400425" indent="-184150" algn="l" rtl="0" fontAlgn="base">
        <a:spcBef>
          <a:spcPct val="20000"/>
        </a:spcBef>
        <a:spcAft>
          <a:spcPct val="0"/>
        </a:spcAft>
        <a:buChar char="•"/>
        <a:defRPr sz="1400">
          <a:solidFill>
            <a:schemeClr val="tx1"/>
          </a:solidFill>
          <a:latin typeface="Arial" charset="0"/>
        </a:defRPr>
      </a:lvl6pPr>
      <a:lvl7pPr marL="3857625" indent="-184150" algn="l" rtl="0" fontAlgn="base">
        <a:spcBef>
          <a:spcPct val="20000"/>
        </a:spcBef>
        <a:spcAft>
          <a:spcPct val="0"/>
        </a:spcAft>
        <a:buChar char="•"/>
        <a:defRPr sz="1400">
          <a:solidFill>
            <a:schemeClr val="tx1"/>
          </a:solidFill>
          <a:latin typeface="Arial" charset="0"/>
        </a:defRPr>
      </a:lvl7pPr>
      <a:lvl8pPr marL="4314825" indent="-184150" algn="l" rtl="0" fontAlgn="base">
        <a:spcBef>
          <a:spcPct val="20000"/>
        </a:spcBef>
        <a:spcAft>
          <a:spcPct val="0"/>
        </a:spcAft>
        <a:buChar char="•"/>
        <a:defRPr sz="1400">
          <a:solidFill>
            <a:schemeClr val="tx1"/>
          </a:solidFill>
          <a:latin typeface="Arial" charset="0"/>
        </a:defRPr>
      </a:lvl8pPr>
      <a:lvl9pPr marL="4772025" indent="-184150" algn="l" rtl="0" fontAlgn="base">
        <a:spcBef>
          <a:spcPct val="20000"/>
        </a:spcBef>
        <a:spcAft>
          <a:spcPct val="0"/>
        </a:spcAft>
        <a:buChar char="•"/>
        <a:defRPr sz="1400">
          <a:solidFill>
            <a:schemeClr val="tx1"/>
          </a:solidFill>
          <a:latin typeface="Arial" charset="0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9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457199" y="2362200"/>
            <a:ext cx="7047571" cy="12954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dirty="0" smtClean="0">
                <a:latin typeface="Calibri" charset="0"/>
                <a:cs typeface="+mj-cs"/>
              </a:rPr>
              <a:t>Towards sustainable </a:t>
            </a:r>
            <a:r>
              <a:rPr lang="en-US" sz="3600" dirty="0" err="1" smtClean="0">
                <a:latin typeface="Calibri" charset="0"/>
                <a:cs typeface="+mj-cs"/>
              </a:rPr>
              <a:t>exascale</a:t>
            </a:r>
            <a:r>
              <a:rPr lang="en-US" sz="3600" dirty="0" smtClean="0">
                <a:latin typeface="Calibri" charset="0"/>
                <a:cs typeface="+mj-cs"/>
              </a:rPr>
              <a:t/>
            </a:r>
            <a:br>
              <a:rPr lang="en-US" sz="3600" dirty="0" smtClean="0">
                <a:latin typeface="Calibri" charset="0"/>
                <a:cs typeface="+mj-cs"/>
              </a:rPr>
            </a:br>
            <a:r>
              <a:rPr lang="en-US" sz="3600" dirty="0" smtClean="0">
                <a:latin typeface="Calibri" charset="0"/>
                <a:cs typeface="+mj-cs"/>
              </a:rPr>
              <a:t>environmental computing services</a:t>
            </a:r>
            <a:endParaRPr lang="en-US" sz="1600" dirty="0">
              <a:latin typeface="Calibri" charset="0"/>
              <a:cs typeface="+mj-cs"/>
            </a:endParaRPr>
          </a:p>
        </p:txBody>
      </p:sp>
      <p:sp>
        <p:nvSpPr>
          <p:cNvPr id="10243" name="Rectangle 5"/>
          <p:cNvSpPr>
            <a:spLocks noGrp="1" noChangeArrowheads="1"/>
          </p:cNvSpPr>
          <p:nvPr>
            <p:ph type="subTitle" sz="quarter" idx="1"/>
          </p:nvPr>
        </p:nvSpPr>
        <p:spPr/>
        <p:txBody>
          <a:bodyPr/>
          <a:lstStyle/>
          <a:p>
            <a:pPr eaLnBrk="1" hangingPunct="1">
              <a:buFont typeface="Wingdings" charset="0"/>
              <a:buNone/>
              <a:defRPr/>
            </a:pPr>
            <a:r>
              <a:rPr lang="de-DE" dirty="0">
                <a:latin typeface="Calibri" charset="0"/>
                <a:cs typeface="+mn-cs"/>
              </a:rPr>
              <a:t>Dieter Kranzlmüller</a:t>
            </a:r>
            <a:br>
              <a:rPr lang="de-DE" dirty="0">
                <a:latin typeface="Calibri" charset="0"/>
                <a:cs typeface="+mn-cs"/>
              </a:rPr>
            </a:br>
            <a:endParaRPr lang="de-DE" dirty="0">
              <a:latin typeface="Calibri" charset="0"/>
              <a:cs typeface="+mn-cs"/>
            </a:endParaRPr>
          </a:p>
          <a:p>
            <a:pPr eaLnBrk="1" hangingPunct="1">
              <a:buFont typeface="Wingdings" charset="0"/>
              <a:buNone/>
              <a:defRPr/>
            </a:pPr>
            <a:r>
              <a:rPr lang="de-DE" dirty="0" err="1">
                <a:latin typeface="Calibri" charset="0"/>
                <a:cs typeface="+mn-cs"/>
              </a:rPr>
              <a:t>Munich</a:t>
            </a:r>
            <a:r>
              <a:rPr lang="de-DE" dirty="0">
                <a:latin typeface="Calibri" charset="0"/>
                <a:cs typeface="+mn-cs"/>
              </a:rPr>
              <a:t> Network Management Team</a:t>
            </a:r>
          </a:p>
          <a:p>
            <a:pPr eaLnBrk="1" hangingPunct="1">
              <a:buFont typeface="Wingdings" charset="0"/>
              <a:buNone/>
              <a:defRPr/>
            </a:pPr>
            <a:r>
              <a:rPr lang="de-DE" dirty="0">
                <a:latin typeface="Calibri" charset="0"/>
                <a:cs typeface="+mn-cs"/>
              </a:rPr>
              <a:t>Ludwig-Maximilians-Universität München (LMU) &amp;</a:t>
            </a:r>
          </a:p>
          <a:p>
            <a:pPr eaLnBrk="1" hangingPunct="1">
              <a:spcBef>
                <a:spcPts val="600"/>
              </a:spcBef>
              <a:buFont typeface="Wingdings" charset="0"/>
              <a:buNone/>
              <a:defRPr/>
            </a:pPr>
            <a:r>
              <a:rPr lang="de-DE" dirty="0" smtClean="0">
                <a:latin typeface="Calibri" charset="0"/>
                <a:cs typeface="+mn-cs"/>
              </a:rPr>
              <a:t>Leibniz </a:t>
            </a:r>
            <a:r>
              <a:rPr lang="de-DE" dirty="0" err="1" smtClean="0">
                <a:latin typeface="Calibri" charset="0"/>
                <a:cs typeface="+mn-cs"/>
              </a:rPr>
              <a:t>Supercomputing</a:t>
            </a:r>
            <a:r>
              <a:rPr lang="de-DE" dirty="0" smtClean="0">
                <a:latin typeface="Calibri" charset="0"/>
                <a:cs typeface="+mn-cs"/>
              </a:rPr>
              <a:t> </a:t>
            </a:r>
            <a:r>
              <a:rPr lang="de-DE" dirty="0" err="1" smtClean="0">
                <a:latin typeface="Calibri" charset="0"/>
                <a:cs typeface="+mn-cs"/>
              </a:rPr>
              <a:t>Centre</a:t>
            </a:r>
            <a:r>
              <a:rPr lang="de-DE" dirty="0" smtClean="0">
                <a:latin typeface="Calibri" charset="0"/>
                <a:cs typeface="+mn-cs"/>
              </a:rPr>
              <a:t> (LRZ)</a:t>
            </a:r>
            <a:br>
              <a:rPr lang="de-DE" dirty="0" smtClean="0">
                <a:latin typeface="Calibri" charset="0"/>
                <a:cs typeface="+mn-cs"/>
              </a:rPr>
            </a:br>
            <a:r>
              <a:rPr lang="de-DE" dirty="0" err="1" smtClean="0">
                <a:latin typeface="Calibri" charset="0"/>
                <a:cs typeface="+mn-cs"/>
              </a:rPr>
              <a:t>of</a:t>
            </a:r>
            <a:r>
              <a:rPr lang="de-DE" dirty="0" smtClean="0">
                <a:latin typeface="Calibri" charset="0"/>
                <a:cs typeface="+mn-cs"/>
              </a:rPr>
              <a:t> </a:t>
            </a:r>
            <a:r>
              <a:rPr lang="de-DE" dirty="0" err="1" smtClean="0">
                <a:latin typeface="Calibri" charset="0"/>
                <a:cs typeface="+mn-cs"/>
              </a:rPr>
              <a:t>the</a:t>
            </a:r>
            <a:r>
              <a:rPr lang="de-DE" dirty="0" smtClean="0">
                <a:latin typeface="Calibri" charset="0"/>
                <a:cs typeface="+mn-cs"/>
              </a:rPr>
              <a:t> </a:t>
            </a:r>
            <a:r>
              <a:rPr lang="de-DE" dirty="0" err="1" smtClean="0">
                <a:latin typeface="Calibri" charset="0"/>
                <a:cs typeface="+mn-cs"/>
              </a:rPr>
              <a:t>Bavarian</a:t>
            </a:r>
            <a:r>
              <a:rPr lang="de-DE" dirty="0" smtClean="0">
                <a:latin typeface="Calibri" charset="0"/>
                <a:cs typeface="+mn-cs"/>
              </a:rPr>
              <a:t> </a:t>
            </a:r>
            <a:r>
              <a:rPr lang="de-DE" dirty="0" err="1" smtClean="0">
                <a:latin typeface="Calibri" charset="0"/>
                <a:cs typeface="+mn-cs"/>
              </a:rPr>
              <a:t>Academy</a:t>
            </a:r>
            <a:r>
              <a:rPr lang="de-DE" dirty="0" smtClean="0">
                <a:latin typeface="Calibri" charset="0"/>
                <a:cs typeface="+mn-cs"/>
              </a:rPr>
              <a:t> </a:t>
            </a:r>
            <a:r>
              <a:rPr lang="de-DE" dirty="0" err="1" smtClean="0">
                <a:latin typeface="Calibri" charset="0"/>
                <a:cs typeface="+mn-cs"/>
              </a:rPr>
              <a:t>of</a:t>
            </a:r>
            <a:r>
              <a:rPr lang="de-DE" dirty="0" smtClean="0">
                <a:latin typeface="Calibri" charset="0"/>
                <a:cs typeface="+mn-cs"/>
              </a:rPr>
              <a:t> </a:t>
            </a:r>
            <a:r>
              <a:rPr lang="de-DE" dirty="0" err="1" smtClean="0">
                <a:latin typeface="Calibri" charset="0"/>
                <a:cs typeface="+mn-cs"/>
              </a:rPr>
              <a:t>Sciences</a:t>
            </a:r>
            <a:r>
              <a:rPr lang="de-DE" dirty="0" smtClean="0">
                <a:latin typeface="Calibri" charset="0"/>
                <a:cs typeface="+mn-cs"/>
              </a:rPr>
              <a:t> </a:t>
            </a:r>
            <a:r>
              <a:rPr lang="de-DE" dirty="0" err="1" smtClean="0">
                <a:latin typeface="Calibri" charset="0"/>
                <a:cs typeface="+mn-cs"/>
              </a:rPr>
              <a:t>and</a:t>
            </a:r>
            <a:r>
              <a:rPr lang="de-DE" dirty="0" smtClean="0">
                <a:latin typeface="Calibri" charset="0"/>
                <a:cs typeface="+mn-cs"/>
              </a:rPr>
              <a:t> </a:t>
            </a:r>
            <a:r>
              <a:rPr lang="de-DE" dirty="0" err="1" smtClean="0">
                <a:latin typeface="Calibri" charset="0"/>
                <a:cs typeface="+mn-cs"/>
              </a:rPr>
              <a:t>Humanities</a:t>
            </a:r>
            <a:endParaRPr lang="de-DE" dirty="0">
              <a:latin typeface="Calibri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55938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Sustained </a:t>
            </a:r>
            <a:r>
              <a:rPr lang="en-US" b="0" dirty="0" err="1"/>
              <a:t>exascale</a:t>
            </a:r>
            <a:r>
              <a:rPr lang="en-US" b="0" dirty="0"/>
              <a:t> environmental computing </a:t>
            </a:r>
            <a:r>
              <a:rPr lang="en-US" b="0" dirty="0" smtClean="0"/>
              <a:t>services</a:t>
            </a:r>
            <a:endParaRPr lang="en-GB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endParaRPr lang="en-GB" dirty="0"/>
          </a:p>
          <a:p>
            <a:r>
              <a:rPr lang="en-GB" dirty="0" smtClean="0"/>
              <a:t>The supercomputing/</a:t>
            </a:r>
            <a:r>
              <a:rPr lang="en-GB" dirty="0" err="1" smtClean="0"/>
              <a:t>exascale</a:t>
            </a:r>
            <a:r>
              <a:rPr lang="en-GB" dirty="0" smtClean="0"/>
              <a:t> sustainability challenge in a nutshell:</a:t>
            </a:r>
          </a:p>
          <a:p>
            <a:endParaRPr lang="en-GB" dirty="0"/>
          </a:p>
          <a:p>
            <a:pPr marL="471488" lvl="1" indent="0">
              <a:buNone/>
            </a:pPr>
            <a:r>
              <a:rPr lang="en-GB" sz="2400" dirty="0" smtClean="0"/>
              <a:t>Designing, planning and running large-scale supercomputing and big data systems has a non-trivial costs associated with them (that need to be covered)</a:t>
            </a:r>
          </a:p>
          <a:p>
            <a:pPr marL="471488" lvl="1" indent="0">
              <a:buNone/>
            </a:pPr>
            <a:endParaRPr lang="en-GB" sz="2400" dirty="0" smtClean="0"/>
          </a:p>
          <a:p>
            <a:pPr marL="471488" lvl="1" indent="0">
              <a:buNone/>
            </a:pPr>
            <a:r>
              <a:rPr lang="en-GB" sz="2400" dirty="0" smtClean="0"/>
              <a:t>Leading edge supercomputing systems are research instruments for basic and applied computer science - funded to answer open questions </a:t>
            </a:r>
          </a:p>
          <a:p>
            <a:pPr marL="471488" lvl="1" indent="0">
              <a:buNone/>
            </a:pPr>
            <a:endParaRPr lang="en-GB" sz="2400" dirty="0"/>
          </a:p>
          <a:p>
            <a:pPr marL="471488" lvl="1" indent="0">
              <a:buNone/>
            </a:pPr>
            <a:r>
              <a:rPr lang="en-GB" sz="2400" dirty="0" smtClean="0"/>
              <a:t>Supercomputing centres also provide blueprints for turning research results into sustained services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D. </a:t>
            </a:r>
            <a:r>
              <a:rPr lang="en-US" dirty="0" err="1" smtClean="0"/>
              <a:t>Kranzlmüller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Environmental computing at enviroinfo 2017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583443-9964-0C4C-B05A-10F8AC3B2528}" type="slidenum">
              <a:rPr lang="de-DE" smtClean="0"/>
              <a:pPr>
                <a:defRPr/>
              </a:pPr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44515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sz="2800" dirty="0" smtClean="0"/>
          </a:p>
          <a:p>
            <a:endParaRPr lang="en-GB" sz="2800" dirty="0"/>
          </a:p>
          <a:p>
            <a:endParaRPr lang="en-GB" sz="2800" dirty="0" smtClean="0"/>
          </a:p>
          <a:p>
            <a:endParaRPr lang="en-GB" sz="2800" dirty="0"/>
          </a:p>
          <a:p>
            <a:endParaRPr lang="en-GB" sz="2800" dirty="0" smtClean="0"/>
          </a:p>
          <a:p>
            <a:r>
              <a:rPr lang="en-GB" sz="2800" dirty="0" smtClean="0"/>
              <a:t>What do we mean by </a:t>
            </a:r>
            <a:r>
              <a:rPr lang="en-GB" sz="2800" i="1" dirty="0" smtClean="0"/>
              <a:t>“non trivial cost”?</a:t>
            </a:r>
            <a:endParaRPr lang="en-GB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D. Kranzlmüller</a:t>
            </a: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Environmental computing at enviroinfo 2017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583443-9964-0C4C-B05A-10F8AC3B2528}" type="slidenum">
              <a:rPr lang="de-DE" smtClean="0"/>
              <a:pPr>
                <a:defRPr/>
              </a:pPr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2434757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LRZ</a:t>
            </a:r>
            <a:endParaRPr lang="en-US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79566" y="0"/>
            <a:ext cx="10793566" cy="6897047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D. Kranzlmüller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computing at enviroinfo 2017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7A5D0-3D87-4A02-BDCD-B5255A04758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68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LRZ-</a:t>
            </a:r>
            <a:r>
              <a:rPr lang="de-DE" dirty="0" err="1" smtClean="0"/>
              <a:t>garching</a:t>
            </a:r>
            <a:endParaRPr lang="en-US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24000" y="-240924"/>
            <a:ext cx="12192000" cy="9144000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0" y="6553656"/>
            <a:ext cx="159210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</a:rPr>
              <a:t>Image courtesy of Ernst Graf, LRZ</a:t>
            </a:r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D. Kranzlmüller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computing at enviroinfo 2017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7A5D0-3D87-4A02-BDCD-B5255A04758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231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LRZ-</a:t>
            </a:r>
            <a:r>
              <a:rPr lang="de-DE" dirty="0" err="1" smtClean="0"/>
              <a:t>supermuc</a:t>
            </a:r>
            <a:endParaRPr lang="en-US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06307" y="-21317"/>
            <a:ext cx="10320207" cy="6879317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0" y="6580872"/>
            <a:ext cx="16353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</a:rPr>
              <a:t>Image courtesy of Karl </a:t>
            </a:r>
            <a:r>
              <a:rPr lang="en-US" sz="800" b="1" dirty="0" err="1">
                <a:solidFill>
                  <a:schemeClr val="bg1"/>
                </a:solidFill>
              </a:rPr>
              <a:t>Behler</a:t>
            </a:r>
            <a:r>
              <a:rPr lang="en-US" sz="800" b="1" dirty="0">
                <a:solidFill>
                  <a:schemeClr val="bg1"/>
                </a:solidFill>
              </a:rPr>
              <a:t>, LRZ</a:t>
            </a:r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D. Kranzlmüller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computing at enviroinfo 2017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7A5D0-3D87-4A02-BDCD-B5255A04758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243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LRZ-</a:t>
            </a:r>
            <a:r>
              <a:rPr lang="de-DE" dirty="0" err="1" smtClean="0"/>
              <a:t>supermuc</a:t>
            </a:r>
            <a:endParaRPr lang="en-US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543503" cy="6858000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0" y="6580872"/>
            <a:ext cx="15824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/>
              <a:t>Image courtesy of </a:t>
            </a:r>
            <a:r>
              <a:rPr lang="en-US" sz="800" b="1" dirty="0" err="1"/>
              <a:t>Naumann</a:t>
            </a:r>
            <a:r>
              <a:rPr lang="en-US" sz="800" b="1" dirty="0"/>
              <a:t>, LRZ</a:t>
            </a:r>
            <a:endParaRPr lang="en-US" sz="800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D. Kranzlmüller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computing at enviroinfo 2017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7A5D0-3D87-4A02-BDCD-B5255A04758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701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de-DE">
                <a:latin typeface="Arial" charset="0"/>
              </a:rPr>
              <a:t>LRZ Application Mix</a:t>
            </a:r>
          </a:p>
        </p:txBody>
      </p:sp>
      <p:sp>
        <p:nvSpPr>
          <p:cNvPr id="14336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800"/>
              </a:spcBef>
              <a:buFont typeface="Wingdings" charset="0"/>
              <a:buChar char="n"/>
              <a:defRPr/>
            </a:pPr>
            <a:r>
              <a:rPr lang="de-DE" sz="2000" dirty="0" err="1">
                <a:latin typeface="Arial" charset="0"/>
              </a:rPr>
              <a:t>Computational</a:t>
            </a:r>
            <a:r>
              <a:rPr lang="de-DE" sz="2000" dirty="0">
                <a:latin typeface="Arial" charset="0"/>
              </a:rPr>
              <a:t> Fluid Dynamics: </a:t>
            </a:r>
            <a:r>
              <a:rPr lang="de-DE" sz="2000" dirty="0" err="1">
                <a:latin typeface="Arial" charset="0"/>
              </a:rPr>
              <a:t>Optimisation</a:t>
            </a:r>
            <a:r>
              <a:rPr lang="de-DE" sz="2000" dirty="0">
                <a:latin typeface="Arial" charset="0"/>
              </a:rPr>
              <a:t> </a:t>
            </a:r>
            <a:r>
              <a:rPr lang="de-DE" sz="2000" dirty="0" err="1">
                <a:latin typeface="Arial" charset="0"/>
              </a:rPr>
              <a:t>of</a:t>
            </a:r>
            <a:r>
              <a:rPr lang="de-DE" sz="2000" dirty="0">
                <a:latin typeface="Arial" charset="0"/>
              </a:rPr>
              <a:t> </a:t>
            </a:r>
            <a:r>
              <a:rPr lang="de-DE" sz="2000" dirty="0" err="1">
                <a:latin typeface="Arial" charset="0"/>
              </a:rPr>
              <a:t>turbines</a:t>
            </a:r>
            <a:r>
              <a:rPr lang="de-DE" sz="2000" dirty="0">
                <a:latin typeface="Arial" charset="0"/>
              </a:rPr>
              <a:t>/</a:t>
            </a:r>
            <a:r>
              <a:rPr lang="de-DE" sz="2000" dirty="0" err="1">
                <a:latin typeface="Arial" charset="0"/>
              </a:rPr>
              <a:t>wings</a:t>
            </a:r>
            <a:r>
              <a:rPr lang="de-DE" sz="2000" dirty="0">
                <a:latin typeface="Arial" charset="0"/>
              </a:rPr>
              <a:t>, </a:t>
            </a:r>
            <a:r>
              <a:rPr lang="de-DE" sz="2000" dirty="0" err="1">
                <a:latin typeface="Arial" charset="0"/>
              </a:rPr>
              <a:t>noise</a:t>
            </a:r>
            <a:r>
              <a:rPr lang="de-DE" sz="2000" dirty="0">
                <a:latin typeface="Arial" charset="0"/>
              </a:rPr>
              <a:t> </a:t>
            </a:r>
            <a:r>
              <a:rPr lang="de-DE" sz="2000" dirty="0" err="1">
                <a:latin typeface="Arial" charset="0"/>
              </a:rPr>
              <a:t>reduction</a:t>
            </a:r>
            <a:endParaRPr lang="de-DE" sz="2000" dirty="0">
              <a:latin typeface="Arial" charset="0"/>
            </a:endParaRPr>
          </a:p>
          <a:p>
            <a:pPr>
              <a:spcBef>
                <a:spcPts val="800"/>
              </a:spcBef>
              <a:buFont typeface="Wingdings" charset="0"/>
              <a:buChar char="n"/>
              <a:defRPr/>
            </a:pPr>
            <a:r>
              <a:rPr lang="de-DE" sz="2000" dirty="0">
                <a:latin typeface="Arial" charset="0"/>
              </a:rPr>
              <a:t>Fusion: Plasma in a </a:t>
            </a:r>
            <a:r>
              <a:rPr lang="de-DE" sz="2000" dirty="0" err="1">
                <a:latin typeface="Arial" charset="0"/>
              </a:rPr>
              <a:t>future</a:t>
            </a:r>
            <a:r>
              <a:rPr lang="de-DE" sz="2000" dirty="0">
                <a:latin typeface="Arial" charset="0"/>
              </a:rPr>
              <a:t> </a:t>
            </a:r>
            <a:r>
              <a:rPr lang="de-DE" sz="2000" dirty="0" err="1">
                <a:latin typeface="Arial" charset="0"/>
              </a:rPr>
              <a:t>fusion</a:t>
            </a:r>
            <a:r>
              <a:rPr lang="de-DE" sz="2000" dirty="0">
                <a:latin typeface="Arial" charset="0"/>
              </a:rPr>
              <a:t> </a:t>
            </a:r>
            <a:r>
              <a:rPr lang="de-DE" sz="2000" dirty="0" err="1">
                <a:latin typeface="Arial" charset="0"/>
              </a:rPr>
              <a:t>reactor</a:t>
            </a:r>
            <a:r>
              <a:rPr lang="de-DE" sz="2000" dirty="0">
                <a:latin typeface="Arial" charset="0"/>
              </a:rPr>
              <a:t> (ITER)</a:t>
            </a:r>
          </a:p>
          <a:p>
            <a:pPr>
              <a:spcBef>
                <a:spcPts val="800"/>
              </a:spcBef>
              <a:buFont typeface="Wingdings" charset="0"/>
              <a:buChar char="n"/>
              <a:defRPr/>
            </a:pPr>
            <a:r>
              <a:rPr lang="de-DE" sz="2000" dirty="0" err="1">
                <a:latin typeface="Arial" charset="0"/>
              </a:rPr>
              <a:t>Astrophysics</a:t>
            </a:r>
            <a:r>
              <a:rPr lang="de-DE" sz="2000" dirty="0">
                <a:latin typeface="Arial" charset="0"/>
              </a:rPr>
              <a:t>: Origin </a:t>
            </a:r>
            <a:r>
              <a:rPr lang="de-DE" sz="2000" dirty="0" err="1">
                <a:latin typeface="Arial" charset="0"/>
              </a:rPr>
              <a:t>and</a:t>
            </a:r>
            <a:r>
              <a:rPr lang="de-DE" sz="2000" dirty="0">
                <a:latin typeface="Arial" charset="0"/>
              </a:rPr>
              <a:t> </a:t>
            </a:r>
            <a:r>
              <a:rPr lang="de-DE" sz="2000" dirty="0" err="1">
                <a:latin typeface="Arial" charset="0"/>
              </a:rPr>
              <a:t>evolution</a:t>
            </a:r>
            <a:r>
              <a:rPr lang="de-DE" sz="2000" dirty="0">
                <a:latin typeface="Arial" charset="0"/>
              </a:rPr>
              <a:t> </a:t>
            </a:r>
            <a:r>
              <a:rPr lang="de-DE" sz="2000" dirty="0" err="1">
                <a:latin typeface="Arial" charset="0"/>
              </a:rPr>
              <a:t>of</a:t>
            </a:r>
            <a:r>
              <a:rPr lang="de-DE" sz="2000" dirty="0">
                <a:latin typeface="Arial" charset="0"/>
              </a:rPr>
              <a:t> </a:t>
            </a:r>
            <a:r>
              <a:rPr lang="de-DE" sz="2000" dirty="0" err="1">
                <a:latin typeface="Arial" charset="0"/>
              </a:rPr>
              <a:t>stars</a:t>
            </a:r>
            <a:r>
              <a:rPr lang="de-DE" sz="2000" dirty="0">
                <a:latin typeface="Arial" charset="0"/>
              </a:rPr>
              <a:t> </a:t>
            </a:r>
            <a:r>
              <a:rPr lang="de-DE" sz="2000" dirty="0" err="1">
                <a:latin typeface="Arial" charset="0"/>
              </a:rPr>
              <a:t>and</a:t>
            </a:r>
            <a:r>
              <a:rPr lang="de-DE" sz="2000" dirty="0">
                <a:latin typeface="Arial" charset="0"/>
              </a:rPr>
              <a:t> </a:t>
            </a:r>
            <a:r>
              <a:rPr lang="de-DE" sz="2000" dirty="0" err="1">
                <a:latin typeface="Arial" charset="0"/>
              </a:rPr>
              <a:t>galaxies</a:t>
            </a:r>
            <a:endParaRPr lang="de-DE" sz="2000" dirty="0">
              <a:latin typeface="Arial" charset="0"/>
            </a:endParaRPr>
          </a:p>
          <a:p>
            <a:pPr>
              <a:spcBef>
                <a:spcPts val="800"/>
              </a:spcBef>
              <a:buFont typeface="Wingdings" charset="0"/>
              <a:buChar char="n"/>
              <a:defRPr/>
            </a:pPr>
            <a:r>
              <a:rPr lang="de-DE" sz="2000" dirty="0">
                <a:latin typeface="Arial" charset="0"/>
              </a:rPr>
              <a:t>Solid State </a:t>
            </a:r>
            <a:r>
              <a:rPr lang="de-DE" sz="2000" dirty="0" err="1">
                <a:latin typeface="Arial" charset="0"/>
              </a:rPr>
              <a:t>Physics</a:t>
            </a:r>
            <a:r>
              <a:rPr lang="de-DE" sz="2000" dirty="0">
                <a:latin typeface="Arial" charset="0"/>
              </a:rPr>
              <a:t>: </a:t>
            </a:r>
            <a:r>
              <a:rPr lang="de-DE" sz="2000" dirty="0" err="1">
                <a:latin typeface="Arial" charset="0"/>
              </a:rPr>
              <a:t>Superconductivity</a:t>
            </a:r>
            <a:r>
              <a:rPr lang="de-DE" sz="2000" dirty="0">
                <a:latin typeface="Arial" charset="0"/>
              </a:rPr>
              <a:t>, </a:t>
            </a:r>
            <a:r>
              <a:rPr lang="de-DE" sz="2000" dirty="0" err="1">
                <a:latin typeface="Arial" charset="0"/>
              </a:rPr>
              <a:t>surface</a:t>
            </a:r>
            <a:r>
              <a:rPr lang="de-DE" sz="2000" dirty="0">
                <a:latin typeface="Arial" charset="0"/>
              </a:rPr>
              <a:t> </a:t>
            </a:r>
            <a:r>
              <a:rPr lang="de-DE" sz="2000" dirty="0" err="1">
                <a:latin typeface="Arial" charset="0"/>
              </a:rPr>
              <a:t>properties</a:t>
            </a:r>
            <a:endParaRPr lang="de-DE" sz="2000" dirty="0">
              <a:latin typeface="Arial" charset="0"/>
            </a:endParaRPr>
          </a:p>
          <a:p>
            <a:pPr>
              <a:spcBef>
                <a:spcPts val="800"/>
              </a:spcBef>
              <a:buFont typeface="Wingdings" charset="0"/>
              <a:buChar char="n"/>
              <a:defRPr/>
            </a:pPr>
            <a:r>
              <a:rPr lang="de-DE" sz="2000" dirty="0" err="1">
                <a:latin typeface="Arial" charset="0"/>
              </a:rPr>
              <a:t>Geophysics</a:t>
            </a:r>
            <a:r>
              <a:rPr lang="de-DE" sz="2000" dirty="0">
                <a:latin typeface="Arial" charset="0"/>
              </a:rPr>
              <a:t>: Earth quake </a:t>
            </a:r>
            <a:r>
              <a:rPr lang="de-DE" sz="2000" dirty="0" err="1">
                <a:latin typeface="Arial" charset="0"/>
              </a:rPr>
              <a:t>scenarios</a:t>
            </a:r>
            <a:endParaRPr lang="de-DE" sz="2000" dirty="0">
              <a:latin typeface="Arial" charset="0"/>
            </a:endParaRPr>
          </a:p>
          <a:p>
            <a:pPr>
              <a:spcBef>
                <a:spcPts val="800"/>
              </a:spcBef>
              <a:buFont typeface="Wingdings" charset="0"/>
              <a:buChar char="n"/>
              <a:defRPr/>
            </a:pPr>
            <a:r>
              <a:rPr lang="de-DE" sz="2000" dirty="0">
                <a:latin typeface="Arial" charset="0"/>
              </a:rPr>
              <a:t>Material Science: Semiconductors</a:t>
            </a:r>
          </a:p>
          <a:p>
            <a:pPr>
              <a:spcBef>
                <a:spcPts val="800"/>
              </a:spcBef>
              <a:buFont typeface="Wingdings" charset="0"/>
              <a:buChar char="n"/>
              <a:defRPr/>
            </a:pPr>
            <a:r>
              <a:rPr lang="de-DE" sz="2000" dirty="0">
                <a:latin typeface="Arial" charset="0"/>
              </a:rPr>
              <a:t>Chemistry: </a:t>
            </a:r>
            <a:r>
              <a:rPr lang="de-DE" sz="2000" dirty="0" err="1">
                <a:latin typeface="Arial" charset="0"/>
              </a:rPr>
              <a:t>Catalytic</a:t>
            </a:r>
            <a:r>
              <a:rPr lang="de-DE" sz="2000" dirty="0">
                <a:latin typeface="Arial" charset="0"/>
              </a:rPr>
              <a:t> </a:t>
            </a:r>
            <a:r>
              <a:rPr lang="de-DE" sz="2000" dirty="0" err="1">
                <a:latin typeface="Arial" charset="0"/>
              </a:rPr>
              <a:t>reactions</a:t>
            </a:r>
            <a:endParaRPr lang="de-DE" sz="2000" dirty="0">
              <a:latin typeface="Arial" charset="0"/>
            </a:endParaRPr>
          </a:p>
          <a:p>
            <a:pPr>
              <a:spcBef>
                <a:spcPts val="800"/>
              </a:spcBef>
              <a:buFont typeface="Wingdings" charset="0"/>
              <a:buChar char="n"/>
              <a:defRPr/>
            </a:pPr>
            <a:r>
              <a:rPr lang="de-DE" sz="2000" dirty="0" err="1">
                <a:latin typeface="Arial" charset="0"/>
              </a:rPr>
              <a:t>Medicine</a:t>
            </a:r>
            <a:r>
              <a:rPr lang="de-DE" sz="2000" dirty="0">
                <a:latin typeface="Arial" charset="0"/>
              </a:rPr>
              <a:t> </a:t>
            </a:r>
            <a:r>
              <a:rPr lang="de-DE" sz="2000" dirty="0" err="1">
                <a:latin typeface="Arial" charset="0"/>
              </a:rPr>
              <a:t>and</a:t>
            </a:r>
            <a:r>
              <a:rPr lang="de-DE" sz="2000" dirty="0">
                <a:latin typeface="Arial" charset="0"/>
              </a:rPr>
              <a:t> Medical Engineering: Blood </a:t>
            </a:r>
            <a:r>
              <a:rPr lang="de-DE" sz="2000" dirty="0" err="1">
                <a:latin typeface="Arial" charset="0"/>
              </a:rPr>
              <a:t>flow</a:t>
            </a:r>
            <a:r>
              <a:rPr lang="de-DE" sz="2000" dirty="0">
                <a:latin typeface="Arial" charset="0"/>
              </a:rPr>
              <a:t>, </a:t>
            </a:r>
            <a:r>
              <a:rPr lang="de-DE" sz="2000" dirty="0" err="1">
                <a:latin typeface="Arial" charset="0"/>
              </a:rPr>
              <a:t>aneurysms</a:t>
            </a:r>
            <a:r>
              <a:rPr lang="de-DE" sz="2000" dirty="0">
                <a:latin typeface="Arial" charset="0"/>
              </a:rPr>
              <a:t>, </a:t>
            </a:r>
            <a:r>
              <a:rPr lang="de-DE" sz="2000" dirty="0" err="1">
                <a:latin typeface="Arial" charset="0"/>
              </a:rPr>
              <a:t>air</a:t>
            </a:r>
            <a:r>
              <a:rPr lang="de-DE" sz="2000" dirty="0">
                <a:latin typeface="Arial" charset="0"/>
              </a:rPr>
              <a:t> </a:t>
            </a:r>
            <a:r>
              <a:rPr lang="de-DE" sz="2000" dirty="0" err="1">
                <a:latin typeface="Arial" charset="0"/>
              </a:rPr>
              <a:t>conditioning</a:t>
            </a:r>
            <a:endParaRPr lang="de-DE" sz="2000" dirty="0">
              <a:latin typeface="Arial" charset="0"/>
            </a:endParaRPr>
          </a:p>
          <a:p>
            <a:pPr>
              <a:spcBef>
                <a:spcPts val="800"/>
              </a:spcBef>
              <a:buFont typeface="Wingdings" charset="0"/>
              <a:buChar char="n"/>
              <a:defRPr/>
            </a:pPr>
            <a:r>
              <a:rPr lang="de-DE" sz="2000" dirty="0" err="1">
                <a:latin typeface="Arial" charset="0"/>
              </a:rPr>
              <a:t>Biophysics</a:t>
            </a:r>
            <a:r>
              <a:rPr lang="de-DE" sz="2000" dirty="0">
                <a:latin typeface="Arial" charset="0"/>
              </a:rPr>
              <a:t>: Properties </a:t>
            </a:r>
            <a:r>
              <a:rPr lang="de-DE" sz="2000" dirty="0" err="1">
                <a:latin typeface="Arial" charset="0"/>
              </a:rPr>
              <a:t>of</a:t>
            </a:r>
            <a:r>
              <a:rPr lang="de-DE" sz="2000" dirty="0">
                <a:latin typeface="Arial" charset="0"/>
              </a:rPr>
              <a:t> </a:t>
            </a:r>
            <a:r>
              <a:rPr lang="de-DE" sz="2000" dirty="0" err="1">
                <a:latin typeface="Arial" charset="0"/>
              </a:rPr>
              <a:t>viruses</a:t>
            </a:r>
            <a:r>
              <a:rPr lang="de-DE" sz="2000" dirty="0">
                <a:latin typeface="Arial" charset="0"/>
              </a:rPr>
              <a:t>, </a:t>
            </a:r>
            <a:r>
              <a:rPr lang="de-DE" sz="2000" dirty="0" err="1">
                <a:latin typeface="Arial" charset="0"/>
              </a:rPr>
              <a:t>genome</a:t>
            </a:r>
            <a:r>
              <a:rPr lang="de-DE" sz="2000" dirty="0">
                <a:latin typeface="Arial" charset="0"/>
              </a:rPr>
              <a:t> </a:t>
            </a:r>
            <a:r>
              <a:rPr lang="de-DE" sz="2000" dirty="0" err="1">
                <a:latin typeface="Arial" charset="0"/>
              </a:rPr>
              <a:t>analysis</a:t>
            </a:r>
            <a:endParaRPr lang="de-DE" sz="2000" dirty="0">
              <a:latin typeface="Arial" charset="0"/>
            </a:endParaRPr>
          </a:p>
          <a:p>
            <a:pPr>
              <a:spcBef>
                <a:spcPts val="800"/>
              </a:spcBef>
              <a:buFont typeface="Wingdings" charset="0"/>
              <a:buChar char="n"/>
              <a:defRPr/>
            </a:pPr>
            <a:r>
              <a:rPr lang="de-DE" sz="2000" dirty="0" err="1">
                <a:latin typeface="Arial" charset="0"/>
              </a:rPr>
              <a:t>Climate</a:t>
            </a:r>
            <a:r>
              <a:rPr lang="de-DE" sz="2000" dirty="0">
                <a:latin typeface="Arial" charset="0"/>
              </a:rPr>
              <a:t> </a:t>
            </a:r>
            <a:r>
              <a:rPr lang="de-DE" sz="2000" dirty="0" err="1">
                <a:latin typeface="Arial" charset="0"/>
              </a:rPr>
              <a:t>research</a:t>
            </a:r>
            <a:r>
              <a:rPr lang="de-DE" sz="2000" dirty="0">
                <a:latin typeface="Arial" charset="0"/>
              </a:rPr>
              <a:t>: </a:t>
            </a:r>
            <a:r>
              <a:rPr lang="de-DE" sz="2000" dirty="0" err="1">
                <a:latin typeface="Arial" charset="0"/>
              </a:rPr>
              <a:t>Currents</a:t>
            </a:r>
            <a:r>
              <a:rPr lang="de-DE" sz="2000" dirty="0">
                <a:latin typeface="Arial" charset="0"/>
              </a:rPr>
              <a:t> in </a:t>
            </a:r>
            <a:r>
              <a:rPr lang="de-DE" sz="2000" dirty="0" err="1">
                <a:latin typeface="Arial" charset="0"/>
              </a:rPr>
              <a:t>oceans</a:t>
            </a:r>
            <a:endParaRPr lang="de-DE" sz="2000" dirty="0">
              <a:latin typeface="Arial" charset="0"/>
            </a:endParaRPr>
          </a:p>
          <a:p>
            <a:pPr>
              <a:spcBef>
                <a:spcPts val="800"/>
              </a:spcBef>
              <a:buFont typeface="Wingdings" charset="0"/>
              <a:buChar char="n"/>
              <a:defRPr/>
            </a:pPr>
            <a:r>
              <a:rPr lang="de-DE" sz="2000" dirty="0">
                <a:latin typeface="Arial" charset="0"/>
              </a:rPr>
              <a:t>...</a:t>
            </a: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Dieter Kranzlmüller</a:t>
            </a:r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HCMUT, Vietnam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583443-9964-0C4C-B05A-10F8AC3B2528}" type="slidenum">
              <a:rPr lang="de-DE" smtClean="0"/>
              <a:pPr>
                <a:defRPr/>
              </a:pPr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769011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3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43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43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43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43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43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43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43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43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433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433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6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1"/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83820" tIns="37632" rIns="83820" bIns="41910" numCol="1" anchor="ctr" anchorCtr="0" compatLnSpc="1">
            <a:prstTxWarp prst="textNoShape">
              <a:avLst/>
            </a:prstTxWarp>
          </a:bodyPr>
          <a:lstStyle/>
          <a:p>
            <a:pPr>
              <a:tabLst>
                <a:tab pos="609594" algn="l"/>
                <a:tab pos="1219188" algn="l"/>
                <a:tab pos="1828782" algn="l"/>
                <a:tab pos="2438376" algn="l"/>
                <a:tab pos="3047970" algn="l"/>
                <a:tab pos="3657564" algn="l"/>
                <a:tab pos="4267157" algn="l"/>
                <a:tab pos="4876751" algn="l"/>
                <a:tab pos="5486345" algn="l"/>
                <a:tab pos="6095939" algn="l"/>
                <a:tab pos="6705533" algn="l"/>
                <a:tab pos="7315127" algn="l"/>
                <a:tab pos="7924721" algn="l"/>
                <a:tab pos="8534315" algn="l"/>
                <a:tab pos="9143909" algn="l"/>
              </a:tabLst>
              <a:defRPr/>
            </a:pPr>
            <a:r>
              <a:rPr lang="en-US" dirty="0">
                <a:latin typeface="Arial" charset="0"/>
              </a:rPr>
              <a:t>Phylogenetic Tree Computation</a:t>
            </a:r>
          </a:p>
        </p:txBody>
      </p:sp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1192742" y="2749009"/>
            <a:ext cx="1245657" cy="1803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20000" tIns="86880" rIns="120000" bIns="60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5pPr>
            <a:lvl6pPr marL="2514600" indent="-228600" fontAlgn="base">
              <a:lnSpc>
                <a:spcPct val="9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6pPr>
            <a:lvl7pPr marL="2971800" indent="-228600" fontAlgn="base">
              <a:lnSpc>
                <a:spcPct val="9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7pPr>
            <a:lvl8pPr marL="3429000" indent="-228600" fontAlgn="base">
              <a:lnSpc>
                <a:spcPct val="9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8pPr>
            <a:lvl9pPr marL="3886200" indent="-228600" fontAlgn="base">
              <a:lnSpc>
                <a:spcPct val="9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9pPr>
          </a:lstStyle>
          <a:p>
            <a:pPr>
              <a:lnSpc>
                <a:spcPct val="95000"/>
              </a:lnSpc>
              <a:defRPr/>
            </a:pPr>
            <a:r>
              <a:rPr lang="en-US" sz="2800" dirty="0">
                <a:solidFill>
                  <a:schemeClr val="tx1"/>
                </a:solidFill>
                <a:latin typeface="Andale Mono" charset="0"/>
              </a:rPr>
              <a:t>ACGT</a:t>
            </a:r>
          </a:p>
          <a:p>
            <a:pPr>
              <a:lnSpc>
                <a:spcPct val="95000"/>
              </a:lnSpc>
              <a:defRPr/>
            </a:pPr>
            <a:r>
              <a:rPr lang="en-US" sz="2800" dirty="0">
                <a:solidFill>
                  <a:schemeClr val="tx1"/>
                </a:solidFill>
                <a:latin typeface="Andale Mono" charset="0"/>
              </a:rPr>
              <a:t>ACC</a:t>
            </a:r>
          </a:p>
          <a:p>
            <a:pPr>
              <a:lnSpc>
                <a:spcPct val="95000"/>
              </a:lnSpc>
              <a:defRPr/>
            </a:pPr>
            <a:r>
              <a:rPr lang="en-US" sz="2800" dirty="0">
                <a:solidFill>
                  <a:schemeClr val="tx1"/>
                </a:solidFill>
                <a:latin typeface="Andale Mono" charset="0"/>
              </a:rPr>
              <a:t>ACGG</a:t>
            </a:r>
          </a:p>
          <a:p>
            <a:pPr>
              <a:lnSpc>
                <a:spcPct val="95000"/>
              </a:lnSpc>
              <a:defRPr/>
            </a:pPr>
            <a:r>
              <a:rPr lang="en-US" sz="2800" dirty="0">
                <a:solidFill>
                  <a:schemeClr val="tx1"/>
                </a:solidFill>
                <a:latin typeface="Andale Mono" charset="0"/>
              </a:rPr>
              <a:t>AAGC</a:t>
            </a:r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4139142" y="2749010"/>
            <a:ext cx="1026582" cy="1803399"/>
          </a:xfrm>
          <a:prstGeom prst="rect">
            <a:avLst/>
          </a:prstGeom>
          <a:noFill/>
          <a:ln w="18360" cap="flat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20000" tIns="86880" rIns="120000" bIns="60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5pPr>
            <a:lvl6pPr marL="2514600" indent="-228600" fontAlgn="base">
              <a:lnSpc>
                <a:spcPct val="9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6pPr>
            <a:lvl7pPr marL="2971800" indent="-228600" fontAlgn="base">
              <a:lnSpc>
                <a:spcPct val="9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7pPr>
            <a:lvl8pPr marL="3429000" indent="-228600" fontAlgn="base">
              <a:lnSpc>
                <a:spcPct val="9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8pPr>
            <a:lvl9pPr marL="3886200" indent="-228600" fontAlgn="base">
              <a:lnSpc>
                <a:spcPct val="9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9pPr>
          </a:lstStyle>
          <a:p>
            <a:pPr>
              <a:lnSpc>
                <a:spcPct val="95000"/>
              </a:lnSpc>
              <a:defRPr/>
            </a:pPr>
            <a:r>
              <a:rPr lang="en-US" sz="2800" dirty="0">
                <a:latin typeface="Andale Mono" charset="0"/>
              </a:rPr>
              <a:t>ACGT</a:t>
            </a:r>
          </a:p>
          <a:p>
            <a:pPr>
              <a:lnSpc>
                <a:spcPct val="95000"/>
              </a:lnSpc>
              <a:defRPr/>
            </a:pPr>
            <a:r>
              <a:rPr lang="en-US" sz="2800" dirty="0">
                <a:latin typeface="Andale Mono" charset="0"/>
              </a:rPr>
              <a:t>ACC-</a:t>
            </a:r>
          </a:p>
          <a:p>
            <a:pPr>
              <a:lnSpc>
                <a:spcPct val="95000"/>
              </a:lnSpc>
              <a:defRPr/>
            </a:pPr>
            <a:r>
              <a:rPr lang="en-US" sz="2800" dirty="0">
                <a:latin typeface="Andale Mono" charset="0"/>
              </a:rPr>
              <a:t>ACGG</a:t>
            </a:r>
          </a:p>
          <a:p>
            <a:pPr>
              <a:lnSpc>
                <a:spcPct val="95000"/>
              </a:lnSpc>
              <a:defRPr/>
            </a:pPr>
            <a:r>
              <a:rPr lang="en-US" sz="2800" dirty="0">
                <a:latin typeface="Andale Mono" charset="0"/>
              </a:rPr>
              <a:t>AAGC</a:t>
            </a:r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65" y="3272823"/>
            <a:ext cx="357855" cy="292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xmlns:r="http://schemas.openxmlformats.org/officeDocument/2006/relationships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793" y="4079708"/>
            <a:ext cx="355598" cy="326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xmlns:r="http://schemas.openxmlformats.org/officeDocument/2006/relationships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350" y="3644901"/>
            <a:ext cx="366485" cy="366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xmlns:r="http://schemas.openxmlformats.org/officeDocument/2006/relationships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3319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00" y="2834216"/>
            <a:ext cx="366184" cy="36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xmlns:r="http://schemas.openxmlformats.org/officeDocument/2006/relationships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3320" name="Line 8"/>
          <p:cNvSpPr>
            <a:spLocks noChangeShapeType="1"/>
          </p:cNvSpPr>
          <p:nvPr/>
        </p:nvSpPr>
        <p:spPr bwMode="auto">
          <a:xfrm>
            <a:off x="6451600" y="2425701"/>
            <a:ext cx="1049867" cy="679451"/>
          </a:xfrm>
          <a:prstGeom prst="line">
            <a:avLst/>
          </a:prstGeom>
          <a:noFill/>
          <a:ln w="18360" cap="flat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de-DE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3321" name="Line 9"/>
          <p:cNvSpPr>
            <a:spLocks noChangeShapeType="1"/>
          </p:cNvSpPr>
          <p:nvPr/>
        </p:nvSpPr>
        <p:spPr bwMode="auto">
          <a:xfrm flipV="1">
            <a:off x="7514167" y="2271186"/>
            <a:ext cx="1047751" cy="814916"/>
          </a:xfrm>
          <a:prstGeom prst="line">
            <a:avLst/>
          </a:prstGeom>
          <a:noFill/>
          <a:ln w="18360" cap="flat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de-DE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3322" name="Line 10"/>
          <p:cNvSpPr>
            <a:spLocks noChangeShapeType="1"/>
          </p:cNvSpPr>
          <p:nvPr/>
        </p:nvSpPr>
        <p:spPr bwMode="auto">
          <a:xfrm flipV="1">
            <a:off x="7446435" y="3100918"/>
            <a:ext cx="31751" cy="1087967"/>
          </a:xfrm>
          <a:prstGeom prst="line">
            <a:avLst/>
          </a:prstGeom>
          <a:noFill/>
          <a:ln w="18360" cap="flat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de-DE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3323" name="Line 11"/>
          <p:cNvSpPr>
            <a:spLocks noChangeShapeType="1"/>
          </p:cNvSpPr>
          <p:nvPr/>
        </p:nvSpPr>
        <p:spPr bwMode="auto">
          <a:xfrm flipV="1">
            <a:off x="6587067" y="4167718"/>
            <a:ext cx="846667" cy="594782"/>
          </a:xfrm>
          <a:prstGeom prst="line">
            <a:avLst/>
          </a:prstGeom>
          <a:noFill/>
          <a:ln w="18360" cap="flat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de-DE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3324" name="Line 12"/>
          <p:cNvSpPr>
            <a:spLocks noChangeShapeType="1"/>
          </p:cNvSpPr>
          <p:nvPr/>
        </p:nvSpPr>
        <p:spPr bwMode="auto">
          <a:xfrm flipH="1" flipV="1">
            <a:off x="7433734" y="4167719"/>
            <a:ext cx="1064684" cy="687916"/>
          </a:xfrm>
          <a:prstGeom prst="line">
            <a:avLst/>
          </a:prstGeom>
          <a:noFill/>
          <a:ln w="18360" cap="flat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de-DE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3325" name="Text Box 13"/>
          <p:cNvSpPr txBox="1">
            <a:spLocks noChangeArrowheads="1"/>
          </p:cNvSpPr>
          <p:nvPr/>
        </p:nvSpPr>
        <p:spPr bwMode="auto">
          <a:xfrm>
            <a:off x="718610" y="5544582"/>
            <a:ext cx="7706781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20000" tIns="96287" rIns="120000" bIns="60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5pPr>
            <a:lvl6pPr marL="2514600" indent="-228600" fontAlgn="base">
              <a:lnSpc>
                <a:spcPct val="9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6pPr>
            <a:lvl7pPr marL="2971800" indent="-228600" fontAlgn="base">
              <a:lnSpc>
                <a:spcPct val="9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7pPr>
            <a:lvl8pPr marL="3429000" indent="-228600" fontAlgn="base">
              <a:lnSpc>
                <a:spcPct val="9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8pPr>
            <a:lvl9pPr marL="3886200" indent="-228600" fontAlgn="base">
              <a:lnSpc>
                <a:spcPct val="9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9pPr>
          </a:lstStyle>
          <a:p>
            <a:pPr>
              <a:lnSpc>
                <a:spcPct val="93000"/>
              </a:lnSpc>
              <a:defRPr/>
            </a:pPr>
            <a:r>
              <a:rPr lang="en-US" sz="2000" dirty="0"/>
              <a:t>Sequencing 		→ 		Alignment 	→   Phylogenetic Tree</a:t>
            </a:r>
          </a:p>
        </p:txBody>
      </p:sp>
      <p:pic>
        <p:nvPicPr>
          <p:cNvPr id="13326" name="Picture 1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5773" y="1836755"/>
            <a:ext cx="1083028" cy="493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xmlns:r="http://schemas.openxmlformats.org/officeDocument/2006/relationships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3327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784" y="1863888"/>
            <a:ext cx="1009652" cy="439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xmlns:r="http://schemas.openxmlformats.org/officeDocument/2006/relationships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3328" name="Picture 1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1" y="4841877"/>
            <a:ext cx="1030819" cy="417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xmlns:r="http://schemas.openxmlformats.org/officeDocument/2006/relationships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3329" name="Picture 1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954" y="4782819"/>
            <a:ext cx="846667" cy="535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xmlns:r="http://schemas.openxmlformats.org/officeDocument/2006/relationships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47122" name="Textfeld 1"/>
          <p:cNvSpPr txBox="1">
            <a:spLocks noChangeArrowheads="1"/>
          </p:cNvSpPr>
          <p:nvPr/>
        </p:nvSpPr>
        <p:spPr bwMode="auto">
          <a:xfrm>
            <a:off x="6610954" y="6255784"/>
            <a:ext cx="258596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r>
              <a:rPr lang="de-DE" altLang="de-DE" sz="1600"/>
              <a:t>Alexandros </a:t>
            </a:r>
            <a:r>
              <a:rPr lang="de-DE" altLang="de-DE" sz="1600" dirty="0" err="1"/>
              <a:t>Stamatakis</a:t>
            </a:r>
            <a:r>
              <a:rPr lang="de-DE" altLang="de-DE" sz="1600" dirty="0"/>
              <a:t>, H-ITS</a:t>
            </a: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Dieter Kranzlmüller</a:t>
            </a:r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HCMUT, Vietnam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43B128-FA6A-3740-95B7-6AFDF4A8EEE5}" type="slidenum">
              <a:rPr lang="de-DE" smtClean="0"/>
              <a:pPr>
                <a:defRPr/>
              </a:pPr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5094214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# of possible trees for 150 species</a:t>
            </a:r>
            <a:endParaRPr lang="de-DE"/>
          </a:p>
        </p:txBody>
      </p:sp>
      <p:sp>
        <p:nvSpPr>
          <p:cNvPr id="47106" name="Text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s-IS" altLang="de-DE" dirty="0">
              <a:latin typeface="Arial" charset="0"/>
              <a:ea typeface="ＭＳ Ｐゴシック" charset="-128"/>
            </a:endParaRPr>
          </a:p>
          <a:p>
            <a:r>
              <a:rPr lang="is-IS" altLang="de-DE" dirty="0">
                <a:latin typeface="Arial" charset="0"/>
                <a:ea typeface="ＭＳ Ｐゴシック" charset="-128"/>
              </a:rPr>
              <a:t>42265172478091122522196188023770428097189323834498822942857479880831434032178759024536798491951168307649469286741480273857022129829242845768781487345521218618616008044746084266260444489366985005602468116186441264227425440726676614927906540649360297639746191746932675093119088924140669405460357666015625</a:t>
            </a:r>
          </a:p>
          <a:p>
            <a:endParaRPr lang="is-IS" altLang="de-DE" dirty="0">
              <a:latin typeface="Arial" charset="0"/>
              <a:ea typeface="ＭＳ Ｐゴシック" charset="-128"/>
            </a:endParaRPr>
          </a:p>
          <a:p>
            <a:r>
              <a:rPr lang="is-IS" altLang="de-DE" dirty="0">
                <a:latin typeface="Arial" charset="0"/>
                <a:ea typeface="ＭＳ Ｐゴシック" charset="-128"/>
              </a:rPr>
              <a:t>≈ 4.22 x 10</a:t>
            </a:r>
            <a:r>
              <a:rPr lang="is-IS" altLang="de-DE" baseline="30000" dirty="0">
                <a:latin typeface="Arial" charset="0"/>
                <a:ea typeface="ＭＳ Ｐゴシック" charset="-128"/>
              </a:rPr>
              <a:t>301</a:t>
            </a:r>
          </a:p>
          <a:p>
            <a:endParaRPr lang="is-IS" altLang="de-DE" dirty="0">
              <a:latin typeface="Arial" charset="0"/>
              <a:ea typeface="ＭＳ Ｐゴシック" charset="-128"/>
            </a:endParaRPr>
          </a:p>
          <a:p>
            <a:endParaRPr lang="de-DE" altLang="de-DE" dirty="0">
              <a:latin typeface="Arial" charset="0"/>
              <a:ea typeface="ＭＳ Ｐゴシック" charset="-128"/>
            </a:endParaRPr>
          </a:p>
        </p:txBody>
      </p:sp>
      <p:sp>
        <p:nvSpPr>
          <p:cNvPr id="49158" name="Textfeld 1"/>
          <p:cNvSpPr txBox="1">
            <a:spLocks noChangeArrowheads="1"/>
          </p:cNvSpPr>
          <p:nvPr/>
        </p:nvSpPr>
        <p:spPr bwMode="auto">
          <a:xfrm>
            <a:off x="6583436" y="6259093"/>
            <a:ext cx="258596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r>
              <a:rPr lang="de-DE" altLang="de-DE" sz="1600"/>
              <a:t>Alexandros </a:t>
            </a:r>
            <a:r>
              <a:rPr lang="de-DE" altLang="de-DE" sz="1600" dirty="0" err="1"/>
              <a:t>Stamatakis</a:t>
            </a:r>
            <a:r>
              <a:rPr lang="de-DE" altLang="de-DE" sz="1600" dirty="0"/>
              <a:t>, H-ITS</a:t>
            </a: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Dieter Kranzlmüller</a:t>
            </a:r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HCMUT, Vietnam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583443-9964-0C4C-B05A-10F8AC3B2528}" type="slidenum">
              <a:rPr lang="de-DE" smtClean="0"/>
              <a:pPr>
                <a:defRPr/>
              </a:pPr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6365281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de-DE" dirty="0">
                <a:latin typeface="Arial" charset="0"/>
              </a:rPr>
              <a:t>1KITE Project </a:t>
            </a:r>
            <a:br>
              <a:rPr lang="de-DE" dirty="0">
                <a:latin typeface="Arial" charset="0"/>
              </a:rPr>
            </a:br>
            <a:r>
              <a:rPr lang="de-DE" sz="2134" dirty="0">
                <a:latin typeface="Arial" charset="0"/>
              </a:rPr>
              <a:t>(1,000 </a:t>
            </a:r>
            <a:r>
              <a:rPr lang="de-DE" sz="2134" dirty="0" err="1">
                <a:latin typeface="Arial" charset="0"/>
              </a:rPr>
              <a:t>Insect</a:t>
            </a:r>
            <a:r>
              <a:rPr lang="de-DE" sz="2134" dirty="0">
                <a:latin typeface="Arial" charset="0"/>
              </a:rPr>
              <a:t> </a:t>
            </a:r>
            <a:r>
              <a:rPr lang="de-DE" sz="2134" dirty="0" err="1">
                <a:latin typeface="Arial" charset="0"/>
              </a:rPr>
              <a:t>Transcriptome</a:t>
            </a:r>
            <a:r>
              <a:rPr lang="de-DE" sz="2134" dirty="0">
                <a:latin typeface="Arial" charset="0"/>
              </a:rPr>
              <a:t> Evolution)</a:t>
            </a:r>
          </a:p>
        </p:txBody>
      </p:sp>
      <p:sp>
        <p:nvSpPr>
          <p:cNvPr id="48130" name="Text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>
                <a:latin typeface="Arial" charset="0"/>
                <a:ea typeface="ＭＳ Ｐゴシック" charset="-128"/>
              </a:rPr>
              <a:t>Alexandros Stamatakis</a:t>
            </a:r>
            <a:br>
              <a:rPr lang="de-DE" altLang="de-DE">
                <a:latin typeface="Arial" charset="0"/>
                <a:ea typeface="ＭＳ Ｐゴシック" charset="-128"/>
              </a:rPr>
            </a:br>
            <a:r>
              <a:rPr lang="de-DE" altLang="de-DE">
                <a:latin typeface="Arial" charset="0"/>
                <a:ea typeface="ＭＳ Ｐゴシック" charset="-128"/>
              </a:rPr>
              <a:t>Scientific Computing Group, </a:t>
            </a:r>
            <a:br>
              <a:rPr lang="de-DE" altLang="de-DE">
                <a:latin typeface="Arial" charset="0"/>
                <a:ea typeface="ＭＳ Ｐゴシック" charset="-128"/>
              </a:rPr>
            </a:br>
            <a:r>
              <a:rPr lang="de-DE" altLang="de-DE">
                <a:latin typeface="Arial" charset="0"/>
                <a:ea typeface="ＭＳ Ｐゴシック" charset="-128"/>
              </a:rPr>
              <a:t>Heidelberg Institute for Theoretical Studies (HITS) / </a:t>
            </a:r>
            <a:br>
              <a:rPr lang="de-DE" altLang="de-DE">
                <a:latin typeface="Arial" charset="0"/>
                <a:ea typeface="ＭＳ Ｐゴシック" charset="-128"/>
              </a:rPr>
            </a:br>
            <a:r>
              <a:rPr lang="de-DE" altLang="de-DE">
                <a:latin typeface="Arial" charset="0"/>
                <a:ea typeface="ＭＳ Ｐゴシック" charset="-128"/>
              </a:rPr>
              <a:t>Exelixis Lab</a:t>
            </a:r>
          </a:p>
          <a:p>
            <a:endParaRPr lang="de-DE" altLang="de-DE">
              <a:latin typeface="Arial" charset="0"/>
              <a:ea typeface="ＭＳ Ｐゴシック" charset="-128"/>
            </a:endParaRPr>
          </a:p>
          <a:p>
            <a:r>
              <a:rPr lang="de-DE" altLang="de-DE">
                <a:latin typeface="Arial" charset="0"/>
                <a:ea typeface="ＭＳ Ｐゴシック" charset="-128"/>
              </a:rPr>
              <a:t>„Big Data“ and High Performance Computing</a:t>
            </a:r>
          </a:p>
          <a:p>
            <a:r>
              <a:rPr lang="de-DE" altLang="de-DE">
                <a:latin typeface="Arial" charset="0"/>
                <a:ea typeface="ＭＳ Ｐゴシック" charset="-128"/>
              </a:rPr>
              <a:t>Novel software and applications needed</a:t>
            </a:r>
          </a:p>
          <a:p>
            <a:r>
              <a:rPr lang="de-DE" altLang="de-DE">
                <a:latin typeface="Arial" charset="0"/>
                <a:ea typeface="ＭＳ Ｐゴシック" charset="-128"/>
              </a:rPr>
              <a:t>Reading the data: only 1 minute (instead of 15 minutes)</a:t>
            </a:r>
          </a:p>
          <a:p>
            <a:r>
              <a:rPr lang="de-DE" altLang="de-DE">
                <a:latin typeface="Arial" charset="0"/>
                <a:ea typeface="ＭＳ Ｐゴシック" charset="-128"/>
              </a:rPr>
              <a:t>1000 Processors: 17 hours (instead of 10 days)</a:t>
            </a:r>
          </a:p>
          <a:p>
            <a:r>
              <a:rPr lang="de-DE" altLang="de-DE">
                <a:latin typeface="Arial" charset="0"/>
                <a:ea typeface="ＭＳ Ｐゴシック" charset="-128"/>
              </a:rPr>
              <a:t>Load balancing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0267" y="4419600"/>
            <a:ext cx="4877533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xmlns:r="http://schemas.openxmlformats.org/officeDocument/2006/relationships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18360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Dieter Kranzlmüller</a:t>
            </a:r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HCMUT, Vietnam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583443-9964-0C4C-B05A-10F8AC3B2528}" type="slidenum">
              <a:rPr lang="de-DE" smtClean="0"/>
              <a:pPr>
                <a:defRPr/>
              </a:pPr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6392063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>
                <a:latin typeface="Arial" charset="0"/>
              </a:rPr>
              <a:t>Scientific </a:t>
            </a:r>
            <a:r>
              <a:rPr lang="de-DE" dirty="0" err="1" smtClean="0">
                <a:latin typeface="Arial" charset="0"/>
              </a:rPr>
              <a:t>Results</a:t>
            </a:r>
            <a:r>
              <a:rPr lang="de-DE" dirty="0" smtClean="0">
                <a:latin typeface="Arial" charset="0"/>
              </a:rPr>
              <a:t> - Publications</a:t>
            </a:r>
            <a:endParaRPr lang="de-DE" dirty="0">
              <a:latin typeface="Arial" charset="0"/>
            </a:endParaRPr>
          </a:p>
        </p:txBody>
      </p:sp>
      <p:pic>
        <p:nvPicPr>
          <p:cNvPr id="51206" name="Bild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518" y="1143000"/>
            <a:ext cx="3973764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7" name="Bild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4" r="8719"/>
          <a:stretch>
            <a:fillRect/>
          </a:stretch>
        </p:blipFill>
        <p:spPr bwMode="auto">
          <a:xfrm>
            <a:off x="4876800" y="1143000"/>
            <a:ext cx="3825039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8" name="Textfeld 1"/>
          <p:cNvSpPr txBox="1">
            <a:spLocks noChangeArrowheads="1"/>
          </p:cNvSpPr>
          <p:nvPr/>
        </p:nvSpPr>
        <p:spPr bwMode="auto">
          <a:xfrm>
            <a:off x="6631395" y="6244223"/>
            <a:ext cx="258596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r>
              <a:rPr lang="de-DE" altLang="de-DE" sz="1600"/>
              <a:t>Alexandros </a:t>
            </a:r>
            <a:r>
              <a:rPr lang="de-DE" altLang="de-DE" sz="1600" dirty="0" err="1"/>
              <a:t>Stamatakis</a:t>
            </a:r>
            <a:r>
              <a:rPr lang="de-DE" altLang="de-DE" sz="1600" dirty="0"/>
              <a:t>, H-ITS</a:t>
            </a: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Dieter Kranzlmüller</a:t>
            </a:r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HCMUT, Vietnam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43B128-FA6A-3740-95B7-6AFDF4A8EEE5}" type="slidenum">
              <a:rPr lang="de-DE" smtClean="0"/>
              <a:pPr>
                <a:defRPr/>
              </a:pPr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7359713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LRZ-V2C</a:t>
            </a:r>
            <a:endParaRPr lang="en-US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16099" y="-21431"/>
            <a:ext cx="12230098" cy="6879431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D. Kranzlmüller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computing at enviroinfo 2017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7A5D0-3D87-4A02-BDCD-B5255A04758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819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dirty="0"/>
              <a:t>Sustained</a:t>
            </a:r>
            <a:r>
              <a:rPr lang="en-GB" dirty="0"/>
              <a:t> </a:t>
            </a:r>
            <a:r>
              <a:rPr lang="en-GB" dirty="0" err="1"/>
              <a:t>exascale</a:t>
            </a:r>
            <a:r>
              <a:rPr lang="en-GB" dirty="0"/>
              <a:t> </a:t>
            </a:r>
            <a:r>
              <a:rPr lang="en-GB" b="0" dirty="0"/>
              <a:t>environmental computing services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What do we mean by </a:t>
            </a:r>
            <a:r>
              <a:rPr lang="en-GB" dirty="0" err="1" smtClean="0"/>
              <a:t>Exascale</a:t>
            </a:r>
            <a:r>
              <a:rPr lang="en-GB" dirty="0" smtClean="0"/>
              <a:t>? </a:t>
            </a:r>
          </a:p>
          <a:p>
            <a:pPr lvl="1"/>
            <a:r>
              <a:rPr lang="en-GB" dirty="0" smtClean="0"/>
              <a:t>The basic measure of High Performance Computing capability is Floating Point Operation per Second (FLOPS)</a:t>
            </a:r>
          </a:p>
          <a:p>
            <a:pPr lvl="1"/>
            <a:r>
              <a:rPr lang="en-GB" dirty="0" smtClean="0"/>
              <a:t>A human using a cheap calculator has capability of roughly one FLOPS</a:t>
            </a:r>
          </a:p>
          <a:p>
            <a:pPr lvl="1"/>
            <a:r>
              <a:rPr lang="en-GB" dirty="0" smtClean="0"/>
              <a:t>Top-level systems are now at </a:t>
            </a:r>
            <a:r>
              <a:rPr lang="en-GB" dirty="0" err="1" smtClean="0"/>
              <a:t>PetaFLOPS</a:t>
            </a:r>
            <a:r>
              <a:rPr lang="en-GB" dirty="0" smtClean="0"/>
              <a:t>  - 10</a:t>
            </a:r>
            <a:r>
              <a:rPr lang="en-GB" baseline="30000" dirty="0" smtClean="0"/>
              <a:t>15</a:t>
            </a:r>
            <a:r>
              <a:rPr lang="en-GB" dirty="0" smtClean="0"/>
              <a:t> FLOPS </a:t>
            </a:r>
            <a:r>
              <a:rPr lang="mr-IN" dirty="0" smtClean="0"/>
              <a:t>–</a:t>
            </a:r>
            <a:r>
              <a:rPr lang="en-GB" dirty="0" smtClean="0"/>
              <a:t> roughly one million earth populations, each with a calculator</a:t>
            </a:r>
          </a:p>
          <a:p>
            <a:pPr lvl="1"/>
            <a:r>
              <a:rPr lang="en-GB" dirty="0" err="1" smtClean="0"/>
              <a:t>Exascale</a:t>
            </a:r>
            <a:r>
              <a:rPr lang="en-GB" dirty="0" smtClean="0"/>
              <a:t> means reaching </a:t>
            </a:r>
            <a:r>
              <a:rPr lang="en-GB" dirty="0" err="1" smtClean="0"/>
              <a:t>ExaFLOPS</a:t>
            </a:r>
            <a:r>
              <a:rPr lang="en-GB" dirty="0" smtClean="0"/>
              <a:t> </a:t>
            </a:r>
            <a:r>
              <a:rPr lang="mr-IN" dirty="0" smtClean="0"/>
              <a:t>–</a:t>
            </a:r>
            <a:r>
              <a:rPr lang="en-GB" dirty="0" smtClean="0"/>
              <a:t> 10</a:t>
            </a:r>
            <a:r>
              <a:rPr lang="en-GB" baseline="30000" dirty="0" smtClean="0"/>
              <a:t>18</a:t>
            </a:r>
            <a:r>
              <a:rPr lang="en-GB" dirty="0" smtClean="0"/>
              <a:t> FLOPS (one billion earth populations)</a:t>
            </a:r>
          </a:p>
          <a:p>
            <a:r>
              <a:rPr lang="en-GB" dirty="0" smtClean="0"/>
              <a:t>Why is this interesting?</a:t>
            </a:r>
          </a:p>
          <a:p>
            <a:pPr lvl="1"/>
            <a:r>
              <a:rPr lang="en-GB" dirty="0" smtClean="0"/>
              <a:t>Allows solving completely new classes of problems, e.g. simulating atomic level behaviour of human-scale objects (cellular simulation of a part of a plant?)</a:t>
            </a:r>
          </a:p>
          <a:p>
            <a:r>
              <a:rPr lang="en-GB" dirty="0" smtClean="0"/>
              <a:t>Why this is difficult?</a:t>
            </a:r>
          </a:p>
          <a:p>
            <a:pPr lvl="1"/>
            <a:r>
              <a:rPr lang="en-GB" dirty="0" smtClean="0"/>
              <a:t>We can’t scale linearly</a:t>
            </a:r>
          </a:p>
          <a:p>
            <a:pPr lvl="2"/>
            <a:r>
              <a:rPr lang="en-GB" dirty="0" smtClean="0"/>
              <a:t>LRZ’s power consumption at </a:t>
            </a:r>
            <a:r>
              <a:rPr lang="en-GB" dirty="0" err="1" smtClean="0"/>
              <a:t>exa</a:t>
            </a:r>
            <a:r>
              <a:rPr lang="en-GB" dirty="0" smtClean="0"/>
              <a:t>-level would roughly equal Denmark’s</a:t>
            </a:r>
          </a:p>
          <a:p>
            <a:pPr lvl="2"/>
            <a:r>
              <a:rPr lang="en-GB" dirty="0" smtClean="0"/>
              <a:t>Speed of light is already too slow at </a:t>
            </a:r>
            <a:r>
              <a:rPr lang="en-GB" dirty="0" err="1" smtClean="0"/>
              <a:t>Petascale</a:t>
            </a:r>
            <a:endParaRPr lang="en-GB" dirty="0" smtClean="0"/>
          </a:p>
          <a:p>
            <a:pPr lvl="1"/>
            <a:r>
              <a:rPr lang="en-GB" dirty="0" smtClean="0"/>
              <a:t>Workarounds break software!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D. Kranzlmüller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computing at enviroinfo 2017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7A5D0-3D87-4A02-BDCD-B5255A04758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15960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dirty="0"/>
              <a:t>Sustained</a:t>
            </a:r>
            <a:r>
              <a:rPr lang="en-GB" dirty="0"/>
              <a:t> </a:t>
            </a:r>
            <a:r>
              <a:rPr lang="en-GB" b="0" dirty="0" err="1"/>
              <a:t>exascale</a:t>
            </a:r>
            <a:r>
              <a:rPr lang="en-GB" b="0" dirty="0"/>
              <a:t> </a:t>
            </a:r>
            <a:r>
              <a:rPr lang="en-GB" dirty="0"/>
              <a:t>environmental computing</a:t>
            </a:r>
            <a:r>
              <a:rPr lang="en-GB" b="0" dirty="0"/>
              <a:t> services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smtClean="0"/>
              <a:t>Running “normal” software on supercomputer?</a:t>
            </a:r>
          </a:p>
          <a:p>
            <a:pPr lvl="1"/>
            <a:r>
              <a:rPr lang="en-GB" dirty="0" smtClean="0"/>
              <a:t>At best you can expect similar performance as with a small cluster</a:t>
            </a:r>
          </a:p>
          <a:p>
            <a:pPr lvl="1"/>
            <a:r>
              <a:rPr lang="en-GB" dirty="0" smtClean="0"/>
              <a:t>Most likely the software won’t run </a:t>
            </a:r>
            <a:r>
              <a:rPr lang="mr-IN" dirty="0" smtClean="0"/>
              <a:t>–</a:t>
            </a:r>
            <a:r>
              <a:rPr lang="en-GB" dirty="0" smtClean="0"/>
              <a:t> even ”just on </a:t>
            </a:r>
            <a:r>
              <a:rPr lang="en-GB" dirty="0" err="1" smtClean="0"/>
              <a:t>petascale</a:t>
            </a:r>
            <a:r>
              <a:rPr lang="en-GB" dirty="0" smtClean="0"/>
              <a:t>”</a:t>
            </a:r>
            <a:endParaRPr lang="en-GB" dirty="0"/>
          </a:p>
          <a:p>
            <a:r>
              <a:rPr lang="en-GB" dirty="0" smtClean="0"/>
              <a:t>Environmental computing is studying</a:t>
            </a:r>
          </a:p>
          <a:p>
            <a:pPr lvl="1"/>
            <a:r>
              <a:rPr lang="en-GB" dirty="0" smtClean="0"/>
              <a:t>Solutions that make “normal” software “supercomputer ready”</a:t>
            </a:r>
          </a:p>
          <a:p>
            <a:pPr lvl="1"/>
            <a:r>
              <a:rPr lang="en-GB" dirty="0" smtClean="0"/>
              <a:t>Making these “Supercomputer ready” components compatible with each other</a:t>
            </a:r>
          </a:p>
          <a:p>
            <a:r>
              <a:rPr lang="en-GB" dirty="0" smtClean="0"/>
              <a:t>Contains technical and organisational aspects</a:t>
            </a:r>
          </a:p>
          <a:p>
            <a:pPr lvl="1"/>
            <a:r>
              <a:rPr lang="en-GB" dirty="0" smtClean="0"/>
              <a:t>Software needs to evolve together with the hardware</a:t>
            </a:r>
          </a:p>
          <a:p>
            <a:pPr lvl="1"/>
            <a:r>
              <a:rPr lang="en-GB" dirty="0" smtClean="0"/>
              <a:t>Users of the software and IT service providers need to understand each other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D. Kranzlmüller</a:t>
            </a: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Environmental computing at enviroinfo 2017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583443-9964-0C4C-B05A-10F8AC3B2528}" type="slidenum">
              <a:rPr lang="de-DE" smtClean="0"/>
              <a:pPr>
                <a:defRPr/>
              </a:pPr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014728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dirty="0"/>
              <a:t>Sustained</a:t>
            </a:r>
            <a:r>
              <a:rPr lang="en-GB" dirty="0"/>
              <a:t> </a:t>
            </a:r>
            <a:r>
              <a:rPr lang="en-GB" b="0" dirty="0" err="1"/>
              <a:t>exascale</a:t>
            </a:r>
            <a:r>
              <a:rPr lang="en-GB" b="0" dirty="0"/>
              <a:t> environmental computing </a:t>
            </a:r>
            <a:r>
              <a:rPr lang="en-GB" dirty="0"/>
              <a:t>services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Service-orientation is an IT megatrend</a:t>
            </a:r>
          </a:p>
          <a:p>
            <a:pPr lvl="1"/>
            <a:r>
              <a:rPr lang="en-GB" dirty="0" smtClean="0"/>
              <a:t>Organisations using the research results will have less and less in-house IT staff and infrastructure</a:t>
            </a:r>
          </a:p>
          <a:p>
            <a:pPr lvl="1"/>
            <a:r>
              <a:rPr lang="en-GB" dirty="0" smtClean="0"/>
              <a:t>For budgeting the “non trivial costs” should in the form of an annual “subscription fee”</a:t>
            </a:r>
          </a:p>
          <a:p>
            <a:r>
              <a:rPr lang="en-GB" dirty="0" smtClean="0"/>
              <a:t>Service approach allows packaging human expertise in the solution</a:t>
            </a:r>
          </a:p>
          <a:p>
            <a:pPr lvl="1"/>
            <a:r>
              <a:rPr lang="en-GB" dirty="0" smtClean="0"/>
              <a:t>Most people are better off “seeing the weather” than running their own WRF simulation</a:t>
            </a:r>
          </a:p>
          <a:p>
            <a:r>
              <a:rPr lang="en-GB" dirty="0" smtClean="0"/>
              <a:t>Issues</a:t>
            </a:r>
          </a:p>
          <a:p>
            <a:pPr lvl="1"/>
            <a:r>
              <a:rPr lang="en-GB" dirty="0" smtClean="0"/>
              <a:t>The costs associated with a particular service vary (sometimes dramatically)</a:t>
            </a:r>
          </a:p>
          <a:p>
            <a:pPr lvl="1"/>
            <a:r>
              <a:rPr lang="en-GB" dirty="0" smtClean="0"/>
              <a:t>The perceived value of a service will vary </a:t>
            </a:r>
          </a:p>
          <a:p>
            <a:pPr lvl="1"/>
            <a:r>
              <a:rPr lang="en-GB" dirty="0" smtClean="0"/>
              <a:t>The value is created jointly, but funding is split between organisations </a:t>
            </a:r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D. Kranzlmüller</a:t>
            </a: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Environmental computing at enviroinfo 2017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583443-9964-0C4C-B05A-10F8AC3B2528}" type="slidenum">
              <a:rPr lang="de-DE" smtClean="0"/>
              <a:pPr>
                <a:defRPr/>
              </a:pPr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3358415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Solution component: value &gt;&gt; total costs</a:t>
            </a:r>
            <a:endParaRPr lang="en-GB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867" y="838200"/>
            <a:ext cx="8460265" cy="5638800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D. Kranzlmüller</a:t>
            </a: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52547" y="6553200"/>
            <a:ext cx="6281854" cy="304800"/>
          </a:xfrm>
        </p:spPr>
        <p:txBody>
          <a:bodyPr/>
          <a:lstStyle/>
          <a:p>
            <a:pPr>
              <a:defRPr/>
            </a:pPr>
            <a:r>
              <a:rPr lang="de-DE" dirty="0" err="1" smtClean="0"/>
              <a:t>Photo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/>
              <a:t> Jill Carlson (</a:t>
            </a:r>
            <a:r>
              <a:rPr lang="de-DE" dirty="0" err="1"/>
              <a:t>jillcarlson.org</a:t>
            </a:r>
            <a:r>
              <a:rPr lang="de-DE" dirty="0"/>
              <a:t>) https://</a:t>
            </a:r>
            <a:r>
              <a:rPr lang="de-DE" dirty="0" err="1"/>
              <a:t>www.flickr.com</a:t>
            </a:r>
            <a:r>
              <a:rPr lang="de-DE" dirty="0"/>
              <a:t>/</a:t>
            </a:r>
            <a:r>
              <a:rPr lang="de-DE" dirty="0" err="1"/>
              <a:t>photos</a:t>
            </a:r>
            <a:r>
              <a:rPr lang="de-DE" dirty="0"/>
              <a:t>/</a:t>
            </a:r>
            <a:r>
              <a:rPr lang="de-DE" dirty="0" err="1"/>
              <a:t>jill_carlson</a:t>
            </a:r>
            <a:r>
              <a:rPr lang="de-DE" dirty="0"/>
              <a:t>/36677255870/ </a:t>
            </a:r>
            <a:endParaRPr lang="de-DE" dirty="0" smtClean="0"/>
          </a:p>
          <a:p>
            <a:pPr>
              <a:defRPr/>
            </a:pPr>
            <a:r>
              <a:rPr lang="de-DE" dirty="0" smtClean="0"/>
              <a:t>Environmental </a:t>
            </a:r>
            <a:r>
              <a:rPr lang="de-DE" dirty="0" err="1" smtClean="0"/>
              <a:t>computing</a:t>
            </a:r>
            <a:r>
              <a:rPr lang="de-DE" dirty="0" smtClean="0"/>
              <a:t> at </a:t>
            </a:r>
            <a:r>
              <a:rPr lang="de-DE" dirty="0" err="1" smtClean="0"/>
              <a:t>enviroinfo</a:t>
            </a:r>
            <a:r>
              <a:rPr lang="de-DE" dirty="0" smtClean="0"/>
              <a:t> 2017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583443-9964-0C4C-B05A-10F8AC3B2528}" type="slidenum">
              <a:rPr lang="de-DE" smtClean="0"/>
              <a:pPr>
                <a:defRPr/>
              </a:pPr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6672935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Solution component: value </a:t>
            </a:r>
            <a:r>
              <a:rPr lang="en-GB" smtClean="0"/>
              <a:t>&gt;&gt; total costs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D. Kranzlmüller</a:t>
            </a: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Environmental computing at enviroinfo 2017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583443-9964-0C4C-B05A-10F8AC3B2528}" type="slidenum">
              <a:rPr lang="de-DE" smtClean="0"/>
              <a:pPr>
                <a:defRPr/>
              </a:pPr>
              <a:t>18</a:t>
            </a:fld>
            <a:endParaRPr lang="de-DE"/>
          </a:p>
        </p:txBody>
      </p:sp>
      <p:pic>
        <p:nvPicPr>
          <p:cNvPr id="7" name="Inhaltsplatzhalter 6" descr="Bildschirmfoto 2016-01-25 um 13.35.05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151" t="-1" r="-10151" b="548"/>
          <a:stretch/>
        </p:blipFill>
        <p:spPr bwMode="auto">
          <a:xfrm>
            <a:off x="-581723" y="838200"/>
            <a:ext cx="9241367" cy="5638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5583240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3"/>
          <a:srcRect t="2463" b="22753"/>
          <a:stretch/>
        </p:blipFill>
        <p:spPr>
          <a:xfrm>
            <a:off x="-1524000" y="0"/>
            <a:ext cx="12192000" cy="6858000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5955178" y="114154"/>
            <a:ext cx="3188822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Efficient Computing, </a:t>
            </a:r>
            <a:r>
              <a:rPr lang="en-US" sz="2000" dirty="0" smtClean="0">
                <a:solidFill>
                  <a:schemeClr val="bg1"/>
                </a:solidFill>
              </a:rPr>
              <a:t/>
            </a:r>
            <a:br>
              <a:rPr lang="en-US" sz="2000" dirty="0" smtClean="0">
                <a:solidFill>
                  <a:schemeClr val="bg1"/>
                </a:solidFill>
              </a:rPr>
            </a:br>
            <a:r>
              <a:rPr lang="en-US" sz="2000" dirty="0" smtClean="0">
                <a:solidFill>
                  <a:schemeClr val="bg1"/>
                </a:solidFill>
              </a:rPr>
              <a:t>Virtual </a:t>
            </a:r>
            <a:r>
              <a:rPr lang="en-US" sz="2000" dirty="0">
                <a:solidFill>
                  <a:schemeClr val="bg1"/>
                </a:solidFill>
              </a:rPr>
              <a:t>Discoveries, </a:t>
            </a:r>
            <a:r>
              <a:rPr lang="en-US" sz="2000" dirty="0" smtClean="0">
                <a:solidFill>
                  <a:schemeClr val="bg1"/>
                </a:solidFill>
              </a:rPr>
              <a:t/>
            </a:r>
            <a:br>
              <a:rPr lang="en-US" sz="2000" dirty="0" smtClean="0">
                <a:solidFill>
                  <a:schemeClr val="bg1"/>
                </a:solidFill>
              </a:rPr>
            </a:br>
            <a:r>
              <a:rPr lang="en-US" sz="2000" dirty="0" smtClean="0">
                <a:solidFill>
                  <a:schemeClr val="bg1"/>
                </a:solidFill>
              </a:rPr>
              <a:t>Managing </a:t>
            </a:r>
            <a:r>
              <a:rPr lang="en-US" sz="2000" dirty="0">
                <a:solidFill>
                  <a:schemeClr val="bg1"/>
                </a:solidFill>
              </a:rPr>
              <a:t>Disruption, </a:t>
            </a:r>
            <a:endParaRPr lang="en-US" sz="2000" dirty="0" smtClean="0">
              <a:solidFill>
                <a:schemeClr val="bg1"/>
              </a:solidFill>
            </a:endParaRPr>
          </a:p>
          <a:p>
            <a:r>
              <a:rPr lang="en-US" sz="2000" dirty="0" smtClean="0">
                <a:solidFill>
                  <a:schemeClr val="bg1"/>
                </a:solidFill>
              </a:rPr>
              <a:t>Big Data and Open Science </a:t>
            </a:r>
            <a:br>
              <a:rPr lang="en-US" sz="2000" dirty="0" smtClean="0">
                <a:solidFill>
                  <a:schemeClr val="bg1"/>
                </a:solidFill>
              </a:rPr>
            </a:br>
            <a:r>
              <a:rPr lang="en-US" sz="2000" dirty="0" smtClean="0">
                <a:solidFill>
                  <a:schemeClr val="bg1"/>
                </a:solidFill>
              </a:rPr>
              <a:t>in Environmental Informatics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4712997" y="4861713"/>
            <a:ext cx="428171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5-7 </a:t>
            </a:r>
            <a:r>
              <a:rPr lang="de-DE" sz="3600" dirty="0">
                <a:solidFill>
                  <a:schemeClr val="bg1"/>
                </a:solidFill>
              </a:rPr>
              <a:t>September 2018</a:t>
            </a:r>
            <a:br>
              <a:rPr lang="de-DE" sz="3600" dirty="0">
                <a:solidFill>
                  <a:schemeClr val="bg1"/>
                </a:solidFill>
              </a:rPr>
            </a:br>
            <a:r>
              <a:rPr lang="de-DE" sz="3600" dirty="0" smtClean="0">
                <a:solidFill>
                  <a:schemeClr val="bg1"/>
                </a:solidFill>
              </a:rPr>
              <a:t>Garching </a:t>
            </a:r>
            <a:r>
              <a:rPr lang="de-DE" sz="3600" dirty="0" err="1" smtClean="0">
                <a:solidFill>
                  <a:schemeClr val="bg1"/>
                </a:solidFill>
              </a:rPr>
              <a:t>near</a:t>
            </a:r>
            <a:r>
              <a:rPr lang="de-DE" sz="3600" dirty="0" smtClean="0">
                <a:solidFill>
                  <a:schemeClr val="bg1"/>
                </a:solidFill>
              </a:rPr>
              <a:t> </a:t>
            </a:r>
            <a:r>
              <a:rPr lang="de-DE" sz="3600" dirty="0" err="1">
                <a:solidFill>
                  <a:schemeClr val="bg1"/>
                </a:solidFill>
              </a:rPr>
              <a:t>Munich</a:t>
            </a:r>
            <a:r>
              <a:rPr lang="de-DE" sz="3600" dirty="0">
                <a:solidFill>
                  <a:schemeClr val="bg1"/>
                </a:solidFill>
              </a:rPr>
              <a:t>, </a:t>
            </a:r>
            <a:r>
              <a:rPr lang="de-DE" sz="3600" dirty="0" smtClean="0">
                <a:solidFill>
                  <a:schemeClr val="bg1"/>
                </a:solidFill>
              </a:rPr>
              <a:t>Germany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53009" y="229329"/>
            <a:ext cx="428171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dirty="0" err="1">
                <a:solidFill>
                  <a:schemeClr val="bg1"/>
                </a:solidFill>
              </a:rPr>
              <a:t>Enviroinfo</a:t>
            </a:r>
            <a:r>
              <a:rPr lang="en-US" sz="6000" dirty="0">
                <a:solidFill>
                  <a:schemeClr val="bg1"/>
                </a:solidFill>
              </a:rPr>
              <a:t> 2</a:t>
            </a:r>
            <a:r>
              <a:rPr lang="en-US" sz="6000" dirty="0" smtClean="0">
                <a:solidFill>
                  <a:schemeClr val="bg1"/>
                </a:solidFill>
              </a:rPr>
              <a:t>⁵</a:t>
            </a:r>
            <a:endParaRPr lang="en-US" sz="6000" dirty="0">
              <a:solidFill>
                <a:schemeClr val="bg1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D. Kranzlmüller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computing at enviroinfo 2017</a:t>
            </a: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7A5D0-3D87-4A02-BDCD-B5255A04758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064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  <a:p>
            <a:pPr algn="ctr"/>
            <a:endParaRPr lang="en-US" dirty="0"/>
          </a:p>
        </p:txBody>
      </p:sp>
      <p:sp>
        <p:nvSpPr>
          <p:cNvPr id="9" name="Textfeld 8"/>
          <p:cNvSpPr txBox="1"/>
          <p:nvPr/>
        </p:nvSpPr>
        <p:spPr>
          <a:xfrm>
            <a:off x="2059388" y="368141"/>
            <a:ext cx="5025224" cy="5202757"/>
          </a:xfrm>
          <a:prstGeom prst="rect">
            <a:avLst/>
          </a:prstGeom>
          <a:noFill/>
        </p:spPr>
        <p:txBody>
          <a:bodyPr wrap="square" bIns="108000" rtlCol="0">
            <a:spAutoFit/>
          </a:bodyPr>
          <a:lstStyle/>
          <a:p>
            <a:pPr algn="ctr"/>
            <a:r>
              <a:rPr lang="de-DE" sz="3200" dirty="0" err="1" smtClean="0">
                <a:solidFill>
                  <a:schemeClr val="bg1"/>
                </a:solidFill>
              </a:rPr>
              <a:t>You</a:t>
            </a:r>
            <a:r>
              <a:rPr lang="de-DE" sz="3200" dirty="0" smtClean="0">
                <a:solidFill>
                  <a:schemeClr val="bg1"/>
                </a:solidFill>
              </a:rPr>
              <a:t> </a:t>
            </a:r>
            <a:r>
              <a:rPr lang="de-DE" sz="3200" dirty="0" err="1" smtClean="0">
                <a:solidFill>
                  <a:schemeClr val="bg1"/>
                </a:solidFill>
              </a:rPr>
              <a:t>are</a:t>
            </a:r>
            <a:r>
              <a:rPr lang="de-DE" sz="3200" dirty="0" smtClean="0">
                <a:solidFill>
                  <a:schemeClr val="bg1"/>
                </a:solidFill>
              </a:rPr>
              <a:t> </a:t>
            </a:r>
            <a:r>
              <a:rPr lang="de-DE" sz="3200" dirty="0" err="1" smtClean="0">
                <a:solidFill>
                  <a:schemeClr val="bg1"/>
                </a:solidFill>
              </a:rPr>
              <a:t>invited</a:t>
            </a:r>
            <a:r>
              <a:rPr lang="de-DE" sz="3200" dirty="0" smtClean="0">
                <a:solidFill>
                  <a:schemeClr val="bg1"/>
                </a:solidFill>
              </a:rPr>
              <a:t/>
            </a:r>
            <a:br>
              <a:rPr lang="de-DE" sz="3200" dirty="0" smtClean="0">
                <a:solidFill>
                  <a:schemeClr val="bg1"/>
                </a:solidFill>
              </a:rPr>
            </a:br>
            <a:r>
              <a:rPr lang="de-DE" sz="3200" dirty="0" err="1" smtClean="0">
                <a:solidFill>
                  <a:schemeClr val="bg1"/>
                </a:solidFill>
              </a:rPr>
              <a:t>to</a:t>
            </a:r>
            <a:r>
              <a:rPr lang="de-DE" sz="3200" dirty="0" smtClean="0">
                <a:solidFill>
                  <a:schemeClr val="bg1"/>
                </a:solidFill>
              </a:rPr>
              <a:t> </a:t>
            </a:r>
            <a:r>
              <a:rPr lang="de-DE" sz="3200" dirty="0" err="1" smtClean="0">
                <a:solidFill>
                  <a:schemeClr val="bg1"/>
                </a:solidFill>
              </a:rPr>
              <a:t>join</a:t>
            </a:r>
            <a:r>
              <a:rPr lang="de-DE" sz="3200" dirty="0" smtClean="0">
                <a:solidFill>
                  <a:schemeClr val="bg1"/>
                </a:solidFill>
              </a:rPr>
              <a:t> </a:t>
            </a:r>
            <a:r>
              <a:rPr lang="de-DE" sz="3200" dirty="0" err="1" smtClean="0">
                <a:solidFill>
                  <a:schemeClr val="bg1"/>
                </a:solidFill>
              </a:rPr>
              <a:t>us</a:t>
            </a:r>
            <a:r>
              <a:rPr lang="de-DE" sz="3200" dirty="0" smtClean="0">
                <a:solidFill>
                  <a:schemeClr val="bg1"/>
                </a:solidFill>
              </a:rPr>
              <a:t> </a:t>
            </a:r>
            <a:r>
              <a:rPr lang="de-DE" sz="3200" dirty="0" err="1" smtClean="0">
                <a:solidFill>
                  <a:schemeClr val="bg1"/>
                </a:solidFill>
              </a:rPr>
              <a:t>for</a:t>
            </a:r>
            <a:endParaRPr lang="de-DE" sz="3200" dirty="0">
              <a:solidFill>
                <a:schemeClr val="bg1"/>
              </a:solidFill>
            </a:endParaRPr>
          </a:p>
          <a:p>
            <a:pPr algn="ctr"/>
            <a:endParaRPr lang="de-DE" sz="3200" dirty="0" smtClean="0">
              <a:solidFill>
                <a:schemeClr val="bg1"/>
              </a:solidFill>
            </a:endParaRPr>
          </a:p>
          <a:p>
            <a:pPr algn="ctr"/>
            <a:r>
              <a:rPr lang="de-DE" sz="3200" dirty="0" err="1">
                <a:solidFill>
                  <a:schemeClr val="bg1"/>
                </a:solidFill>
              </a:rPr>
              <a:t>Enviroinfo</a:t>
            </a:r>
            <a:r>
              <a:rPr lang="de-DE" sz="3200" dirty="0">
                <a:solidFill>
                  <a:schemeClr val="bg1"/>
                </a:solidFill>
              </a:rPr>
              <a:t> 2</a:t>
            </a:r>
            <a:r>
              <a:rPr lang="de-DE" sz="3200" dirty="0" smtClean="0">
                <a:solidFill>
                  <a:schemeClr val="bg1"/>
                </a:solidFill>
              </a:rPr>
              <a:t>⁵</a:t>
            </a:r>
          </a:p>
          <a:p>
            <a:pPr algn="ctr"/>
            <a:endParaRPr lang="de-DE" sz="4000" dirty="0">
              <a:solidFill>
                <a:schemeClr val="bg1"/>
              </a:solidFill>
            </a:endParaRPr>
          </a:p>
          <a:p>
            <a:pPr algn="ctr"/>
            <a:r>
              <a:rPr lang="de-DE" sz="3200" dirty="0" smtClean="0">
                <a:solidFill>
                  <a:schemeClr val="bg1"/>
                </a:solidFill>
              </a:rPr>
              <a:t>5-7 September </a:t>
            </a:r>
            <a:r>
              <a:rPr lang="en-US" sz="3200" dirty="0" smtClean="0">
                <a:solidFill>
                  <a:schemeClr val="bg1"/>
                </a:solidFill>
              </a:rPr>
              <a:t>2018</a:t>
            </a:r>
            <a:endParaRPr lang="en-US" sz="3200" dirty="0">
              <a:solidFill>
                <a:schemeClr val="bg1"/>
              </a:solidFill>
            </a:endParaRPr>
          </a:p>
          <a:p>
            <a:pPr algn="ctr"/>
            <a:r>
              <a:rPr lang="de-DE" sz="3200" dirty="0">
                <a:solidFill>
                  <a:schemeClr val="bg1"/>
                </a:solidFill>
              </a:rPr>
              <a:t>at </a:t>
            </a:r>
            <a:r>
              <a:rPr lang="de-DE" sz="3200" dirty="0" smtClean="0">
                <a:solidFill>
                  <a:schemeClr val="bg1"/>
                </a:solidFill>
              </a:rPr>
              <a:t>LRZ </a:t>
            </a:r>
            <a:r>
              <a:rPr lang="de-DE" sz="3200" dirty="0">
                <a:solidFill>
                  <a:schemeClr val="bg1"/>
                </a:solidFill>
              </a:rPr>
              <a:t>in </a:t>
            </a:r>
            <a:r>
              <a:rPr lang="de-DE" sz="3200" dirty="0" smtClean="0">
                <a:solidFill>
                  <a:schemeClr val="bg1"/>
                </a:solidFill>
              </a:rPr>
              <a:t>Garching n. </a:t>
            </a:r>
            <a:r>
              <a:rPr lang="de-DE" sz="3200" dirty="0" err="1" smtClean="0">
                <a:solidFill>
                  <a:schemeClr val="bg1"/>
                </a:solidFill>
              </a:rPr>
              <a:t>Munich</a:t>
            </a:r>
            <a:endParaRPr lang="de-DE" sz="3200" dirty="0">
              <a:solidFill>
                <a:schemeClr val="bg1"/>
              </a:solidFill>
            </a:endParaRPr>
          </a:p>
          <a:p>
            <a:pPr algn="ctr"/>
            <a:endParaRPr lang="de-DE" sz="3200" dirty="0" smtClean="0">
              <a:solidFill>
                <a:schemeClr val="bg1"/>
              </a:solidFill>
            </a:endParaRPr>
          </a:p>
          <a:p>
            <a:pPr algn="ctr"/>
            <a:r>
              <a:rPr lang="de-DE" sz="3200" dirty="0">
                <a:solidFill>
                  <a:schemeClr val="bg1"/>
                </a:solidFill>
              </a:rPr>
              <a:t>e</a:t>
            </a:r>
            <a:r>
              <a:rPr lang="de-DE" sz="3200" dirty="0" smtClean="0">
                <a:solidFill>
                  <a:schemeClr val="bg1"/>
                </a:solidFill>
              </a:rPr>
              <a:t>nviroinfo2018@lrz.de</a:t>
            </a:r>
            <a:endParaRPr lang="de-DE" sz="3200" dirty="0">
              <a:solidFill>
                <a:schemeClr val="bg1"/>
              </a:solidFill>
            </a:endParaRPr>
          </a:p>
          <a:p>
            <a:pPr algn="ctr"/>
            <a:r>
              <a:rPr lang="de-DE" sz="3200" u="sng" dirty="0" smtClean="0">
                <a:solidFill>
                  <a:schemeClr val="bg1"/>
                </a:solidFill>
                <a:uFill>
                  <a:solidFill>
                    <a:schemeClr val="bg1"/>
                  </a:solidFill>
                </a:uFill>
              </a:rPr>
              <a:t>www.enviroinfo2018.eu</a:t>
            </a:r>
            <a:endParaRPr lang="en-US" sz="3200" u="sng" dirty="0">
              <a:solidFill>
                <a:schemeClr val="bg1"/>
              </a:solidFill>
              <a:uFill>
                <a:solidFill>
                  <a:schemeClr val="bg1"/>
                </a:solidFill>
              </a:uFill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450" y="5939039"/>
            <a:ext cx="6007100" cy="599606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D. Kranzlmüller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computing at enviroinfo 2017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7A5D0-3D87-4A02-BDCD-B5255A04758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627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LMU LRZ">
  <a:themeElements>
    <a:clrScheme name="">
      <a:dk1>
        <a:srgbClr val="000000"/>
      </a:dk1>
      <a:lt1>
        <a:srgbClr val="FFFFFF"/>
      </a:lt1>
      <a:dk2>
        <a:srgbClr val="000000"/>
      </a:dk2>
      <a:lt2>
        <a:srgbClr val="5F5F5F"/>
      </a:lt2>
      <a:accent1>
        <a:srgbClr val="3BA9A4"/>
      </a:accent1>
      <a:accent2>
        <a:srgbClr val="F31F5C"/>
      </a:accent2>
      <a:accent3>
        <a:srgbClr val="FFFFFF"/>
      </a:accent3>
      <a:accent4>
        <a:srgbClr val="000000"/>
      </a:accent4>
      <a:accent5>
        <a:srgbClr val="AFD1CF"/>
      </a:accent5>
      <a:accent6>
        <a:srgbClr val="DC1B53"/>
      </a:accent6>
      <a:hlink>
        <a:srgbClr val="273B91"/>
      </a:hlink>
      <a:folHlink>
        <a:srgbClr val="F63B1C"/>
      </a:folHlink>
    </a:clrScheme>
    <a:fontScheme name="1_hpc-tool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</a:defRPr>
        </a:defPPr>
      </a:lstStyle>
    </a:lnDef>
  </a:objectDefaults>
  <a:extraClrSchemeLst>
    <a:extraClrScheme>
      <a:clrScheme name="1_hpc-tool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hpc-tool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hpc-tool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hpc-tool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hpc-tool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hpc-tool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hpc-tool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1351</Words>
  <Application>Microsoft Macintosh PowerPoint</Application>
  <PresentationFormat>Bildschirmpräsentation (4:3)</PresentationFormat>
  <Paragraphs>226</Paragraphs>
  <Slides>20</Slides>
  <Notes>13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2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20</vt:i4>
      </vt:variant>
    </vt:vector>
  </HeadingPairs>
  <TitlesOfParts>
    <vt:vector size="32" baseType="lpstr">
      <vt:lpstr>Andale Mono</vt:lpstr>
      <vt:lpstr>Arial Black</vt:lpstr>
      <vt:lpstr>Calibri</vt:lpstr>
      <vt:lpstr>Calibri Light</vt:lpstr>
      <vt:lpstr>DejaVu Sans</vt:lpstr>
      <vt:lpstr>ＭＳ Ｐゴシック</vt:lpstr>
      <vt:lpstr>Times New Roman</vt:lpstr>
      <vt:lpstr>Wingdings</vt:lpstr>
      <vt:lpstr>Arial</vt:lpstr>
      <vt:lpstr>Office Theme</vt:lpstr>
      <vt:lpstr>LMU LRZ</vt:lpstr>
      <vt:lpstr>Visio</vt:lpstr>
      <vt:lpstr>Towards sustainable exascale environmental computing services</vt:lpstr>
      <vt:lpstr>Sustained exascale environmental computing services</vt:lpstr>
      <vt:lpstr>PowerPoint-Präsentation</vt:lpstr>
      <vt:lpstr>LRZ</vt:lpstr>
      <vt:lpstr>LRZ-garching</vt:lpstr>
      <vt:lpstr>LRZ-supermuc</vt:lpstr>
      <vt:lpstr>LRZ-supermuc</vt:lpstr>
      <vt:lpstr>LRZ Application Mix</vt:lpstr>
      <vt:lpstr>Phylogenetic Tree Computation</vt:lpstr>
      <vt:lpstr># of possible trees for 150 species</vt:lpstr>
      <vt:lpstr>1KITE Project  (1,000 Insect Transcriptome Evolution)</vt:lpstr>
      <vt:lpstr>Scientific Results - Publications</vt:lpstr>
      <vt:lpstr>LRZ-V2C</vt:lpstr>
      <vt:lpstr>Sustained exascale environmental computing services</vt:lpstr>
      <vt:lpstr>Sustained exascale environmental computing services</vt:lpstr>
      <vt:lpstr>Sustained exascale environmental computing services</vt:lpstr>
      <vt:lpstr>Solution component: value &gt;&gt; total costs</vt:lpstr>
      <vt:lpstr>Solution component: value &gt;&gt; total costs</vt:lpstr>
      <vt:lpstr>PowerPoint-Präsentation</vt:lpstr>
      <vt:lpstr>PowerPoint-Präsentation</vt:lpstr>
    </vt:vector>
  </TitlesOfParts>
  <Company>Leibniz-Rechenzentrum</Company>
  <LinksUpToDate>false</LinksUpToDate>
  <SharedDoc>false</SharedDoc>
  <HyperlinksChanged>false</HyperlinksChanged>
  <AppVersion>15.0037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Anthes, Christoph</dc:creator>
  <cp:lastModifiedBy>Microsoft Office-Anwender</cp:lastModifiedBy>
  <cp:revision>49</cp:revision>
  <dcterms:created xsi:type="dcterms:W3CDTF">2015-11-04T17:35:05Z</dcterms:created>
  <dcterms:modified xsi:type="dcterms:W3CDTF">2017-09-14T08:18:14Z</dcterms:modified>
</cp:coreProperties>
</file>