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07" r:id="rId3"/>
    <p:sldId id="261" r:id="rId4"/>
    <p:sldId id="319" r:id="rId5"/>
    <p:sldId id="28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6" r:id="rId14"/>
    <p:sldId id="317" r:id="rId15"/>
    <p:sldId id="318" r:id="rId16"/>
    <p:sldId id="292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F80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5FE8-01E3-4FBF-8C70-F23EB1A5F9B9}" type="datetimeFigureOut">
              <a:rPr lang="en-US" smtClean="0"/>
              <a:t>8/6/2017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B7186-999F-4397-889D-731E72A675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994" y="4716229"/>
            <a:ext cx="4983689" cy="278396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C61A-9B5E-4580-98DD-1AC874081FF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953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star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7612"/>
            <a:ext cx="9152229" cy="68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 userDrawn="1">
            <p:ph type="subTitle" idx="1" hasCustomPrompt="1"/>
          </p:nvPr>
        </p:nvSpPr>
        <p:spPr>
          <a:xfrm>
            <a:off x="1143000" y="4386262"/>
            <a:ext cx="7372404" cy="1963779"/>
          </a:xfrm>
          <a:ln w="12700"/>
        </p:spPr>
        <p:txBody>
          <a:bodyPr/>
          <a:lstStyle>
            <a:lvl1pPr marL="0" indent="0">
              <a:buClrTx/>
              <a:defRPr sz="1800"/>
            </a:lvl1pPr>
            <a:lvl2pPr marL="457200" indent="0">
              <a:buClrTx/>
              <a:buNone/>
              <a:defRPr/>
            </a:lvl2pPr>
          </a:lstStyle>
          <a:p>
            <a:r>
              <a:rPr lang="de-DE" dirty="0"/>
              <a:t>Master-Untertitelformat </a:t>
            </a:r>
            <a:r>
              <a:rPr lang="de-DE" dirty="0" smtClean="0"/>
              <a:t>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1143000" y="2625716"/>
            <a:ext cx="7101408" cy="1531947"/>
          </a:xfrm>
          <a:ln w="12700"/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Vortragstitel (Titel der Arbeit) durch Klicken hinzufügen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C30"/>
                </a:solidFill>
              </a:defRPr>
            </a:lvl1pPr>
          </a:lstStyle>
          <a:p>
            <a:fld id="{148954D9-1A4A-4AA9-A671-F87AFAC6706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1001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C30"/>
                </a:solidFill>
              </a:defRPr>
            </a:lvl1pPr>
          </a:lstStyle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15616" y="1736812"/>
            <a:ext cx="7380820" cy="684076"/>
          </a:xfrm>
        </p:spPr>
        <p:txBody>
          <a:bodyPr anchor="b"/>
          <a:lstStyle>
            <a:lvl1pPr marL="0" indent="0">
              <a:buClrTx/>
              <a:buFontTx/>
              <a:buNone/>
              <a:defRPr sz="1800" b="1" baseline="0"/>
            </a:lvl1pPr>
          </a:lstStyle>
          <a:p>
            <a:pPr lvl="0"/>
            <a:r>
              <a:rPr lang="de-DE" dirty="0" smtClean="0"/>
              <a:t>Name des Vortragenden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247303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954" y="1347759"/>
            <a:ext cx="8666222" cy="490064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C30"/>
                </a:solidFill>
              </a:defRPr>
            </a:lvl1pPr>
          </a:lstStyle>
          <a:p>
            <a:fld id="{148954D9-1A4A-4AA9-A671-F87AFAC6706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1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C30"/>
                </a:solidFill>
              </a:defRPr>
            </a:lvl1pPr>
          </a:lstStyle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28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1"/>
            <a:ext cx="9144550" cy="6876000"/>
            <a:chOff x="0" y="1"/>
            <a:chExt cx="12192733" cy="6876000"/>
          </a:xfrm>
        </p:grpSpPr>
        <p:pic>
          <p:nvPicPr>
            <p:cNvPr id="4" name="Picture 70" descr="start"/>
            <p:cNvPicPr preferRelativeResize="0">
              <a:picLocks noChangeAspect="1" noChangeArrowheads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0" y="1"/>
              <a:ext cx="9152762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0" descr="start"/>
            <p:cNvPicPr preferRelativeResize="0">
              <a:picLocks noChangeAspect="1" noChangeArrowheads="1"/>
            </p:cNvPicPr>
            <p:nvPr userDrawn="1"/>
          </p:nvPicPr>
          <p:blipFill rotWithShape="1">
            <a:blip r:embed="rId2"/>
            <a:srcRect l="23647"/>
            <a:stretch/>
          </p:blipFill>
          <p:spPr bwMode="auto">
            <a:xfrm>
              <a:off x="5204329" y="1"/>
              <a:ext cx="6988404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04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4386262"/>
            <a:ext cx="7372404" cy="1963779"/>
          </a:xfrm>
          <a:ln w="12700"/>
        </p:spPr>
        <p:txBody>
          <a:bodyPr/>
          <a:lstStyle>
            <a:lvl1pPr marL="0" indent="0">
              <a:buClrTx/>
              <a:defRPr sz="1800"/>
            </a:lvl1pPr>
            <a:lvl2pPr marL="457200" indent="0">
              <a:buClrTx/>
              <a:buNone/>
              <a:defRPr/>
            </a:lvl2pPr>
          </a:lstStyle>
          <a:p>
            <a:r>
              <a:rPr lang="de-DE" dirty="0"/>
              <a:t>Master-Untertitelformat </a:t>
            </a:r>
            <a:r>
              <a:rPr lang="de-DE" dirty="0" smtClean="0"/>
              <a:t>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2625716"/>
            <a:ext cx="7101408" cy="1531947"/>
          </a:xfrm>
          <a:ln w="12700"/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Vortragstitel (Titel der Arbeit) durch Klicken hinzufügen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C30"/>
                </a:solidFill>
              </a:defRPr>
            </a:lvl1pPr>
          </a:lstStyle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1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C30"/>
                </a:solidFill>
              </a:defRPr>
            </a:lvl1pPr>
          </a:lstStyle>
          <a:p>
            <a:r>
              <a:rPr lang="en-US" smtClean="0"/>
              <a:t>Secure Group Key Distribution in Constrained Environments with IKEv2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736812"/>
            <a:ext cx="7380820" cy="684076"/>
          </a:xfrm>
        </p:spPr>
        <p:txBody>
          <a:bodyPr anchor="b"/>
          <a:lstStyle>
            <a:lvl1pPr marL="0" indent="0">
              <a:buClrTx/>
              <a:buFontTx/>
              <a:buNone/>
              <a:defRPr sz="1800" b="1" baseline="0"/>
            </a:lvl1pPr>
          </a:lstStyle>
          <a:p>
            <a:pPr lvl="0"/>
            <a:r>
              <a:rPr lang="de-DE" dirty="0" smtClean="0"/>
              <a:t>Name des Vortragenden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5641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C30"/>
                </a:solidFill>
              </a:defRPr>
            </a:lvl1pPr>
          </a:lstStyle>
          <a:p>
            <a:fld id="{148954D9-1A4A-4AA9-A671-F87AFAC67062}" type="slidenum">
              <a:rPr lang="en-US" smtClean="0"/>
              <a:t>‹Nr.›</a:t>
            </a:fld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1689" y="620713"/>
            <a:ext cx="394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96977"/>
            <a:ext cx="9144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pic>
        <p:nvPicPr>
          <p:cNvPr id="1026" name="Picture 32" descr="standard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3" y="3"/>
            <a:ext cx="9143997" cy="68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Grafik 10" descr="IFI_notext-neueFarben.eps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738150" y="185517"/>
            <a:ext cx="337724" cy="51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9" descr="mnmLogoNeu-50grau.pdf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47220" y="425247"/>
            <a:ext cx="1887876" cy="52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1196977"/>
            <a:ext cx="9144000" cy="525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1028" name="Rectangle 12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6954" y="1347759"/>
            <a:ext cx="8666222" cy="49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1" name="Rectangle 23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1001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C30"/>
                </a:solidFill>
              </a:defRPr>
            </a:lvl1pPr>
          </a:lstStyle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LMU CompatilFact" pitchFamily="2" charset="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Char char="-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Tx/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nm-team.org/projects/embedd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-1" y="5466080"/>
            <a:ext cx="9143999" cy="883961"/>
          </a:xfrm>
        </p:spPr>
        <p:txBody>
          <a:bodyPr/>
          <a:lstStyle/>
          <a:p>
            <a:pPr algn="ctr">
              <a:buNone/>
            </a:pPr>
            <a:r>
              <a:rPr lang="en-US" sz="2000" dirty="0"/>
              <a:t>2017 IEEE Conference on Dependable and Secure Computing</a:t>
            </a:r>
            <a:endParaRPr lang="de-DE" sz="2000" dirty="0"/>
          </a:p>
          <a:p>
            <a:pPr algn="ctr">
              <a:buNone/>
            </a:pPr>
            <a:r>
              <a:rPr lang="de-DE" sz="2000" dirty="0"/>
              <a:t>Taipei • Taiwan 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0" y="3286116"/>
            <a:ext cx="9143999" cy="15319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Secure Group Key Distribution</a:t>
            </a:r>
            <a:br>
              <a:rPr lang="en-US" dirty="0" smtClean="0"/>
            </a:br>
            <a:r>
              <a:rPr lang="en-US" dirty="0" smtClean="0"/>
              <a:t>in Constrained Environments</a:t>
            </a:r>
            <a:br>
              <a:rPr lang="en-US" dirty="0" smtClean="0"/>
            </a:br>
            <a:r>
              <a:rPr lang="en-US" dirty="0" smtClean="0"/>
              <a:t>with IKEv2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0" y="1954023"/>
            <a:ext cx="9144000" cy="684076"/>
          </a:xfrm>
        </p:spPr>
        <p:txBody>
          <a:bodyPr/>
          <a:lstStyle/>
          <a:p>
            <a:pPr algn="ctr"/>
            <a:endParaRPr lang="de-DE" b="0" dirty="0" smtClean="0"/>
          </a:p>
          <a:p>
            <a:pPr algn="ctr"/>
            <a:r>
              <a:rPr lang="de-DE" b="0" dirty="0" smtClean="0"/>
              <a:t>Nils gentschen Felde</a:t>
            </a:r>
            <a:r>
              <a:rPr lang="de-DE" b="0" dirty="0"/>
              <a:t>,</a:t>
            </a:r>
            <a:r>
              <a:rPr lang="de-DE" b="0" dirty="0" smtClean="0"/>
              <a:t> </a:t>
            </a:r>
            <a:r>
              <a:rPr lang="de-DE" b="0" dirty="0"/>
              <a:t>Tobias Guggemos</a:t>
            </a:r>
            <a:r>
              <a:rPr lang="de-DE" b="0" dirty="0" smtClean="0"/>
              <a:t>, Tobias Heider </a:t>
            </a:r>
            <a:r>
              <a:rPr lang="de-DE" b="0" dirty="0" err="1" smtClean="0"/>
              <a:t>and</a:t>
            </a:r>
            <a:r>
              <a:rPr lang="de-DE" b="0" dirty="0" smtClean="0"/>
              <a:t> </a:t>
            </a:r>
            <a:r>
              <a:rPr lang="de-DE" b="0" u="sng" dirty="0" smtClean="0"/>
              <a:t>Dieter Kranzlmüller</a:t>
            </a:r>
          </a:p>
          <a:p>
            <a:pPr algn="ctr"/>
            <a:r>
              <a:rPr lang="de-DE" b="0" dirty="0" smtClean="0"/>
              <a:t>MNM-Team </a:t>
            </a:r>
          </a:p>
          <a:p>
            <a:pPr algn="ctr"/>
            <a:r>
              <a:rPr lang="de-DE" b="0" dirty="0" smtClean="0"/>
              <a:t>Ludwig-Maximilians-Universität München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996225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96770" y="1347760"/>
            <a:ext cx="5578528" cy="490064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How does G-IKEv2 </a:t>
            </a:r>
            <a:br>
              <a:rPr lang="en-US" sz="3200" dirty="0" smtClean="0"/>
            </a:br>
            <a:r>
              <a:rPr lang="en-US" sz="3200" dirty="0" smtClean="0"/>
              <a:t>perform on </a:t>
            </a:r>
            <a:br>
              <a:rPr lang="en-US" sz="3200" dirty="0" smtClean="0"/>
            </a:br>
            <a:r>
              <a:rPr lang="en-US" sz="3200" dirty="0" smtClean="0"/>
              <a:t>constrained environments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10</a:t>
            </a:fld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93" y="1219201"/>
            <a:ext cx="34601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3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Testbed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Communication - A Gap Analysis</a:t>
            </a:r>
            <a:endParaRPr lang="en-US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492557"/>
              </p:ext>
            </p:extLst>
          </p:nvPr>
        </p:nvGraphicFramePr>
        <p:xfrm>
          <a:off x="840847" y="1914153"/>
          <a:ext cx="7404628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9213">
                  <a:extLst>
                    <a:ext uri="{9D8B030D-6E8A-4147-A177-3AD203B41FA5}">
                      <a16:colId xmlns:a16="http://schemas.microsoft.com/office/drawing/2014/main" val="2228746966"/>
                    </a:ext>
                  </a:extLst>
                </a:gridCol>
                <a:gridCol w="1490097">
                  <a:extLst>
                    <a:ext uri="{9D8B030D-6E8A-4147-A177-3AD203B41FA5}">
                      <a16:colId xmlns:a16="http://schemas.microsoft.com/office/drawing/2014/main" val="3114138223"/>
                    </a:ext>
                  </a:extLst>
                </a:gridCol>
                <a:gridCol w="1983055">
                  <a:extLst>
                    <a:ext uri="{9D8B030D-6E8A-4147-A177-3AD203B41FA5}">
                      <a16:colId xmlns:a16="http://schemas.microsoft.com/office/drawing/2014/main" val="1484394352"/>
                    </a:ext>
                  </a:extLst>
                </a:gridCol>
                <a:gridCol w="1892263">
                  <a:extLst>
                    <a:ext uri="{9D8B030D-6E8A-4147-A177-3AD203B41FA5}">
                      <a16:colId xmlns:a16="http://schemas.microsoft.com/office/drawing/2014/main" val="1716222925"/>
                    </a:ext>
                  </a:extLst>
                </a:gridCol>
              </a:tblGrid>
              <a:tr h="13030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Devices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Arduino Uno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Arduino M0+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Arduino Due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66767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Architecture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ATmega328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ARM Cortex-M0+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ARM Cortex-M3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86355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CPU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 MHz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 MHz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 MHz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66984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96</a:t>
                      </a:r>
                      <a:r>
                        <a:rPr lang="en-US" sz="1800" baseline="0" dirty="0" smtClean="0"/>
                        <a:t>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22387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Flash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256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512 KB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333889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Operating System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RIOT OS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RIOT OS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RIOT OS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9711782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54" y="1894627"/>
            <a:ext cx="1293649" cy="97023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87" y="1833666"/>
            <a:ext cx="1493047" cy="111978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10209" t="20395" r="10737" b="21289"/>
          <a:stretch/>
        </p:blipFill>
        <p:spPr>
          <a:xfrm>
            <a:off x="6673432" y="2082812"/>
            <a:ext cx="1262046" cy="6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51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G-IKEv2 Protocol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7" y="1213782"/>
            <a:ext cx="8688872" cy="52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94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6" name="Grafik 5" descr="Minimal G-IKEv2 Client - slides-99-lwig-4-minimal-g-ikev2-00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3" t="18023" r="16329" b="7416"/>
          <a:stretch/>
        </p:blipFill>
        <p:spPr>
          <a:xfrm>
            <a:off x="983848" y="1435261"/>
            <a:ext cx="7016539" cy="46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6" y="1450862"/>
            <a:ext cx="8933743" cy="497271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3484880" y="1595120"/>
            <a:ext cx="1584960" cy="4815840"/>
          </a:xfrm>
          <a:prstGeom prst="roundRect">
            <a:avLst/>
          </a:prstGeom>
          <a:solidFill>
            <a:srgbClr val="FFC000">
              <a:alpha val="15000"/>
            </a:srgbClr>
          </a:solidFill>
          <a:ln>
            <a:solidFill>
              <a:schemeClr val="accent4">
                <a:shade val="95000"/>
                <a:satMod val="105000"/>
                <a:alpha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5" name="Ovale Legende 24"/>
          <p:cNvSpPr/>
          <p:nvPr/>
        </p:nvSpPr>
        <p:spPr bwMode="auto">
          <a:xfrm>
            <a:off x="5283200" y="1151337"/>
            <a:ext cx="3665841" cy="1835703"/>
          </a:xfrm>
          <a:prstGeom prst="wedgeEllipseCallout">
            <a:avLst>
              <a:gd name="adj1" fmla="val -58234"/>
              <a:gd name="adj2" fmla="val 5906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600" dirty="0" smtClean="0"/>
              <a:t>Asymmetric</a:t>
            </a:r>
            <a:r>
              <a:rPr lang="de-DE" sz="1600" dirty="0" smtClean="0"/>
              <a:t> EC Diffie Hellman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Only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ones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for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initial </a:t>
            </a:r>
            <a:b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connection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with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key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server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5181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Management will become more important for </a:t>
            </a:r>
            <a:r>
              <a:rPr lang="en-US" dirty="0" err="1" smtClean="0"/>
              <a:t>IoT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GKM is widely studied, but underrepresented for constrained scenarios</a:t>
            </a:r>
          </a:p>
          <a:p>
            <a:endParaRPr lang="en-US" dirty="0"/>
          </a:p>
          <a:p>
            <a:r>
              <a:rPr lang="en-US" dirty="0" smtClean="0"/>
              <a:t>IKEv2 is already used for Key Distribution in Wireless Networks (e.g. 802.15.4)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G-IKEv2 is an interesting option for group key management  in </a:t>
            </a:r>
            <a:r>
              <a:rPr lang="en-US" dirty="0" err="1" smtClean="0"/>
              <a:t>IoT</a:t>
            </a:r>
            <a:r>
              <a:rPr lang="en-US" dirty="0" smtClean="0"/>
              <a:t> scenarios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6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16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-1524000" y="5294566"/>
            <a:ext cx="1219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sz="1400" b="1" kern="0" dirty="0" smtClean="0">
                <a:solidFill>
                  <a:srgbClr val="000000"/>
                </a:solidFill>
                <a:latin typeface="LMU CompatilFact"/>
              </a:rPr>
              <a:t>MNM-Team </a:t>
            </a:r>
            <a:endParaRPr lang="de-DE" sz="1400" b="1" kern="0" dirty="0">
              <a:solidFill>
                <a:srgbClr val="000000"/>
              </a:solidFill>
              <a:latin typeface="LMU CompatilFac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sz="1400" b="1" kern="0" dirty="0">
                <a:solidFill>
                  <a:srgbClr val="000000"/>
                </a:solidFill>
                <a:latin typeface="LMU CompatilFact"/>
              </a:rPr>
              <a:t>Ludwig-Maximilians-Universität München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de-DE" sz="1400" b="1" kern="0" dirty="0">
                <a:solidFill>
                  <a:srgbClr val="000000"/>
                </a:solidFill>
                <a:latin typeface="LMU CompatilFact"/>
                <a:hlinkClick r:id="rId2"/>
              </a:rPr>
              <a:t>http://</a:t>
            </a:r>
            <a:r>
              <a:rPr lang="de-DE" sz="1400" b="1" kern="0" dirty="0" smtClean="0">
                <a:solidFill>
                  <a:srgbClr val="000000"/>
                </a:solidFill>
                <a:latin typeface="LMU CompatilFact"/>
                <a:hlinkClick r:id="rId2"/>
              </a:rPr>
              <a:t>www.mnm-team.org/projects/embedded</a:t>
            </a:r>
            <a:r>
              <a:rPr lang="de-DE" sz="1400" b="1" kern="0" dirty="0" smtClean="0">
                <a:solidFill>
                  <a:srgbClr val="000000"/>
                </a:solidFill>
                <a:latin typeface="LMU CompatilFact"/>
              </a:rPr>
              <a:t> </a:t>
            </a:r>
            <a:endParaRPr lang="de-DE" sz="1400" b="1" kern="0" dirty="0">
              <a:solidFill>
                <a:srgbClr val="000000"/>
              </a:solidFill>
              <a:latin typeface="LMU CompatilFac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30" y="1957963"/>
            <a:ext cx="3136141" cy="2963653"/>
          </a:xfrm>
          <a:prstGeom prst="rect">
            <a:avLst/>
          </a:prstGeom>
        </p:spPr>
      </p:pic>
      <p:sp>
        <p:nvSpPr>
          <p:cNvPr id="7" name="Wolkenförmige Legende 6"/>
          <p:cNvSpPr/>
          <p:nvPr/>
        </p:nvSpPr>
        <p:spPr bwMode="auto">
          <a:xfrm>
            <a:off x="6725920" y="1545244"/>
            <a:ext cx="1699491" cy="1237672"/>
          </a:xfrm>
          <a:prstGeom prst="cloudCallout">
            <a:avLst>
              <a:gd name="adj1" fmla="val -133015"/>
              <a:gd name="adj2" fmla="val 9092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/>
              <a:t>Curious?</a:t>
            </a:r>
            <a:endParaRPr lang="de-DE" sz="1800" b="1"/>
          </a:p>
        </p:txBody>
      </p:sp>
    </p:spTree>
    <p:extLst>
      <p:ext uri="{BB962C8B-B14F-4D97-AF65-F5344CB8AC3E}">
        <p14:creationId xmlns:p14="http://schemas.microsoft.com/office/powerpoint/2010/main" val="895240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62" y="1227507"/>
            <a:ext cx="7107055" cy="52320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IoT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Management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grpSp>
        <p:nvGrpSpPr>
          <p:cNvPr id="16" name="Gruppieren 15"/>
          <p:cNvGrpSpPr/>
          <p:nvPr/>
        </p:nvGrpSpPr>
        <p:grpSpPr>
          <a:xfrm>
            <a:off x="1400824" y="1227507"/>
            <a:ext cx="1341729" cy="1047219"/>
            <a:chOff x="1996440" y="1284501"/>
            <a:chExt cx="1341729" cy="104721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9240" y="1373606"/>
              <a:ext cx="587320" cy="339667"/>
            </a:xfrm>
            <a:prstGeom prst="rect">
              <a:avLst/>
            </a:prstGeom>
          </p:spPr>
        </p:pic>
        <p:sp>
          <p:nvSpPr>
            <p:cNvPr id="9" name="Ovale Legende 8"/>
            <p:cNvSpPr/>
            <p:nvPr/>
          </p:nvSpPr>
          <p:spPr bwMode="auto">
            <a:xfrm>
              <a:off x="1996440" y="1284501"/>
              <a:ext cx="1341729" cy="1047219"/>
            </a:xfrm>
            <a:prstGeom prst="wedgeEllipseCallout">
              <a:avLst>
                <a:gd name="adj1" fmla="val 104465"/>
                <a:gd name="adj2" fmla="val 15294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ID</a:t>
              </a:r>
              <a:b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</a:b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Management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456806" y="1227507"/>
            <a:ext cx="1341729" cy="1047219"/>
            <a:chOff x="6106511" y="1342711"/>
            <a:chExt cx="1341729" cy="104721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3405" y="1389648"/>
              <a:ext cx="551009" cy="367339"/>
            </a:xfrm>
            <a:prstGeom prst="rect">
              <a:avLst/>
            </a:prstGeom>
          </p:spPr>
        </p:pic>
        <p:sp>
          <p:nvSpPr>
            <p:cNvPr id="14" name="Ovale Legende 13"/>
            <p:cNvSpPr/>
            <p:nvPr/>
          </p:nvSpPr>
          <p:spPr bwMode="auto">
            <a:xfrm>
              <a:off x="6106511" y="1342711"/>
              <a:ext cx="1341729" cy="1047219"/>
            </a:xfrm>
            <a:prstGeom prst="wedgeEllipseCallout">
              <a:avLst>
                <a:gd name="adj1" fmla="val -111914"/>
                <a:gd name="adj2" fmla="val 1674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Access</a:t>
              </a:r>
              <a:b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</a:b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Management</a:t>
              </a: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2" y="5152273"/>
            <a:ext cx="1201551" cy="1192113"/>
          </a:xfrm>
          <a:prstGeom prst="rect">
            <a:avLst/>
          </a:prstGeom>
        </p:spPr>
      </p:pic>
      <p:grpSp>
        <p:nvGrpSpPr>
          <p:cNvPr id="25" name="Gruppieren 24"/>
          <p:cNvGrpSpPr/>
          <p:nvPr/>
        </p:nvGrpSpPr>
        <p:grpSpPr>
          <a:xfrm>
            <a:off x="7618155" y="3760075"/>
            <a:ext cx="1341729" cy="1047219"/>
            <a:chOff x="7574610" y="3185311"/>
            <a:chExt cx="1341729" cy="1047219"/>
          </a:xfrm>
        </p:grpSpPr>
        <p:sp>
          <p:nvSpPr>
            <p:cNvPr id="20" name="Ovale Legende 19"/>
            <p:cNvSpPr/>
            <p:nvPr/>
          </p:nvSpPr>
          <p:spPr bwMode="auto">
            <a:xfrm>
              <a:off x="7574610" y="3185311"/>
              <a:ext cx="1341729" cy="1047219"/>
            </a:xfrm>
            <a:prstGeom prst="wedgeEllipseCallout">
              <a:avLst>
                <a:gd name="adj1" fmla="val -4307"/>
                <a:gd name="adj2" fmla="val 8644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Key </a:t>
              </a:r>
              <a:b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</a:b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LMU CompatilFact" pitchFamily="2" charset="0"/>
                </a:rPr>
                <a:t>Management</a:t>
              </a: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592" y="3248638"/>
              <a:ext cx="427104" cy="430693"/>
            </a:xfrm>
            <a:prstGeom prst="rect">
              <a:avLst/>
            </a:prstGeom>
          </p:spPr>
        </p:pic>
      </p:grpSp>
      <p:sp>
        <p:nvSpPr>
          <p:cNvPr id="24" name="Wolkenförmige Legende 23"/>
          <p:cNvSpPr/>
          <p:nvPr/>
        </p:nvSpPr>
        <p:spPr bwMode="auto">
          <a:xfrm>
            <a:off x="6925608" y="3910147"/>
            <a:ext cx="1661046" cy="897147"/>
          </a:xfrm>
          <a:prstGeom prst="cloudCallout">
            <a:avLst>
              <a:gd name="adj1" fmla="val 23924"/>
              <a:gd name="adj2" fmla="val 11274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834956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96770" y="1347760"/>
            <a:ext cx="5578528" cy="490064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In this work, we focus </a:t>
            </a:r>
            <a:br>
              <a:rPr lang="en-US" sz="3200" dirty="0" smtClean="0"/>
            </a:br>
            <a:r>
              <a:rPr lang="en-US" sz="3200" dirty="0" smtClean="0"/>
              <a:t>on the problem of </a:t>
            </a:r>
            <a:br>
              <a:rPr lang="en-US" sz="3200" dirty="0" smtClean="0"/>
            </a:br>
            <a:r>
              <a:rPr lang="en-US" sz="3200" b="1" dirty="0" smtClean="0"/>
              <a:t>Key Management </a:t>
            </a:r>
            <a:br>
              <a:rPr lang="en-US" sz="3200" b="1" dirty="0" smtClean="0"/>
            </a:br>
            <a:r>
              <a:rPr lang="en-US" sz="3200" dirty="0" smtClean="0"/>
              <a:t>in the special case of </a:t>
            </a:r>
            <a:br>
              <a:rPr lang="en-US" sz="3200" dirty="0" smtClean="0"/>
            </a:br>
            <a:r>
              <a:rPr lang="en-US" sz="3200" b="1" dirty="0"/>
              <a:t>g</a:t>
            </a:r>
            <a:r>
              <a:rPr lang="en-US" sz="3200" b="1" dirty="0" smtClean="0"/>
              <a:t>roup communication</a:t>
            </a:r>
          </a:p>
        </p:txBody>
      </p:sp>
      <p:pic>
        <p:nvPicPr>
          <p:cNvPr id="2" name="Grafik 1" descr="MSS: Bring us your burning science ques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96" y="2000053"/>
            <a:ext cx="3596054" cy="3596054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3</a:t>
            </a:fld>
            <a:endParaRPr lang="en-US"/>
          </a:p>
        </p:txBody>
      </p:sp>
      <p:sp>
        <p:nvSpPr>
          <p:cNvPr id="7" name="Ovale Legende 6"/>
          <p:cNvSpPr/>
          <p:nvPr/>
        </p:nvSpPr>
        <p:spPr bwMode="auto">
          <a:xfrm>
            <a:off x="133882" y="5117432"/>
            <a:ext cx="3063575" cy="1342148"/>
          </a:xfrm>
          <a:prstGeom prst="wedgeEllipseCallout">
            <a:avLst>
              <a:gd name="adj1" fmla="val 40654"/>
              <a:gd name="adj2" fmla="val -60885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includes most major </a:t>
            </a:r>
            <a:r>
              <a:rPr lang="en-US" sz="2000" dirty="0" err="1">
                <a:sym typeface="Wingdings" panose="05000000000000000000" pitchFamily="2" charset="2"/>
              </a:rPr>
              <a:t>IoT</a:t>
            </a:r>
            <a:r>
              <a:rPr lang="en-US" sz="2000" dirty="0">
                <a:sym typeface="Wingdings" panose="05000000000000000000" pitchFamily="2" charset="2"/>
              </a:rPr>
              <a:t>-related communication </a:t>
            </a:r>
            <a:r>
              <a:rPr lang="en-US" sz="2000" dirty="0" smtClean="0">
                <a:sym typeface="Wingdings" panose="05000000000000000000" pitchFamily="2" charset="2"/>
              </a:rPr>
              <a:t>models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3288632" y="5596107"/>
            <a:ext cx="1106905" cy="572082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9" name="Ovale Legende 8"/>
          <p:cNvSpPr/>
          <p:nvPr/>
        </p:nvSpPr>
        <p:spPr bwMode="auto">
          <a:xfrm>
            <a:off x="4486712" y="5162689"/>
            <a:ext cx="3874169" cy="1355558"/>
          </a:xfrm>
          <a:prstGeom prst="wedgeEllipseCallout">
            <a:avLst>
              <a:gd name="adj1" fmla="val -67831"/>
              <a:gd name="adj2" fmla="val -6649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Securing groups can help securing </a:t>
            </a:r>
            <a:r>
              <a:rPr lang="en-US" sz="2000" dirty="0" err="1">
                <a:sym typeface="Wingdings" panose="05000000000000000000" pitchFamily="2" charset="2"/>
              </a:rPr>
              <a:t>IoT</a:t>
            </a:r>
            <a:r>
              <a:rPr lang="en-US" sz="2000" dirty="0">
                <a:sym typeface="Wingdings" panose="05000000000000000000" pitchFamily="2" charset="2"/>
              </a:rPr>
              <a:t> in </a:t>
            </a:r>
            <a:r>
              <a:rPr lang="en-US" sz="2000" dirty="0" smtClean="0">
                <a:sym typeface="Wingdings" panose="05000000000000000000" pitchFamily="2" charset="2"/>
              </a:rPr>
              <a:t>general</a:t>
            </a:r>
            <a:endParaRPr lang="en-US" sz="2000" dirty="0"/>
          </a:p>
        </p:txBody>
      </p:sp>
      <p:sp>
        <p:nvSpPr>
          <p:cNvPr id="10" name="Ovale Legende 9"/>
          <p:cNvSpPr/>
          <p:nvPr/>
        </p:nvSpPr>
        <p:spPr bwMode="auto">
          <a:xfrm>
            <a:off x="1868905" y="1136581"/>
            <a:ext cx="4010527" cy="1365988"/>
          </a:xfrm>
          <a:prstGeom prst="wedgeEllipseCallout">
            <a:avLst>
              <a:gd name="adj1" fmla="val -24531"/>
              <a:gd name="adj2" fmla="val 134593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28800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Group key distribution also enables </a:t>
            </a:r>
            <a:r>
              <a:rPr lang="en-US" sz="2000" dirty="0" smtClean="0">
                <a:sym typeface="Wingdings" panose="05000000000000000000" pitchFamily="2" charset="2"/>
              </a:rPr>
              <a:t>universal </a:t>
            </a:r>
            <a:r>
              <a:rPr lang="en-US" sz="2000" dirty="0">
                <a:sym typeface="Wingdings" panose="05000000000000000000" pitchFamily="2" charset="2"/>
              </a:rPr>
              <a:t>key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1630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interoperability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96770" y="1347760"/>
            <a:ext cx="5578528" cy="490064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smtClean="0"/>
              <a:t>Re-using existing </a:t>
            </a:r>
            <a:br>
              <a:rPr lang="en-US" sz="3200" dirty="0" smtClean="0"/>
            </a:br>
            <a:r>
              <a:rPr lang="en-US" sz="3200" dirty="0" smtClean="0"/>
              <a:t>solution and make them </a:t>
            </a:r>
            <a:br>
              <a:rPr lang="en-US" sz="3200" dirty="0" smtClean="0"/>
            </a:br>
            <a:r>
              <a:rPr lang="en-US" sz="3200" dirty="0" smtClean="0"/>
              <a:t>suitable for constrained </a:t>
            </a:r>
            <a:br>
              <a:rPr lang="en-US" sz="3200" dirty="0" smtClean="0"/>
            </a:br>
            <a:r>
              <a:rPr lang="en-US" sz="3200" dirty="0" smtClean="0"/>
              <a:t>environments</a:t>
            </a:r>
            <a:endParaRPr lang="en-US" sz="3200" b="1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4</a:t>
            </a:fld>
            <a:endParaRPr lang="en-US"/>
          </a:p>
        </p:txBody>
      </p:sp>
      <p:pic>
        <p:nvPicPr>
          <p:cNvPr id="7" name="Grafik 6" descr="Illustration gratuite: Idée, Ampoule, Allumé, Lumineux - Image ...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3451" y="2017725"/>
            <a:ext cx="2703600" cy="314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2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existing solutions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8846" t="8636" r="15769" b="6174"/>
          <a:stretch/>
        </p:blipFill>
        <p:spPr>
          <a:xfrm>
            <a:off x="751840" y="1250625"/>
            <a:ext cx="7620589" cy="5158154"/>
          </a:xfrm>
          <a:prstGeom prst="rect">
            <a:avLst/>
          </a:prstGeom>
        </p:spPr>
      </p:pic>
      <p:sp>
        <p:nvSpPr>
          <p:cNvPr id="11" name="Ovale Legende 10"/>
          <p:cNvSpPr/>
          <p:nvPr/>
        </p:nvSpPr>
        <p:spPr bwMode="auto">
          <a:xfrm>
            <a:off x="751840" y="1617980"/>
            <a:ext cx="2291374" cy="1249680"/>
          </a:xfrm>
          <a:prstGeom prst="wedgeEllipseCallout">
            <a:avLst>
              <a:gd name="adj1" fmla="val 65068"/>
              <a:gd name="adj2" fmla="val -64385"/>
            </a:avLst>
          </a:prstGeom>
          <a:solidFill>
            <a:srgbClr val="FF80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effectLst/>
                <a:latin typeface="LMU CompatilFact" pitchFamily="2" charset="0"/>
              </a:rPr>
              <a:t>Requires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effectLst/>
                <a:latin typeface="LMU CompatilFact" pitchFamily="2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effectLst/>
                <a:latin typeface="LMU CompatilFact" pitchFamily="2" charset="0"/>
              </a:rPr>
              <a:t>specifications</a:t>
            </a:r>
            <a:endParaRPr lang="de-DE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dirty="0" err="1" smtClean="0">
                <a:ln>
                  <a:noFill/>
                </a:ln>
                <a:effectLst/>
                <a:latin typeface="LMU CompatilFact" pitchFamily="2" charset="0"/>
              </a:rPr>
              <a:t>for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effectLst/>
                <a:latin typeface="LMU CompatilFact" pitchFamily="2" charset="0"/>
              </a:rPr>
              <a:t> Group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effectLst/>
                <a:latin typeface="LMU CompatilFact" pitchFamily="2" charset="0"/>
              </a:rPr>
              <a:t>Managment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  <p:sp>
        <p:nvSpPr>
          <p:cNvPr id="15" name="Ovale Legende 14"/>
          <p:cNvSpPr/>
          <p:nvPr/>
        </p:nvSpPr>
        <p:spPr bwMode="auto">
          <a:xfrm>
            <a:off x="3314700" y="1673551"/>
            <a:ext cx="2331720" cy="1249680"/>
          </a:xfrm>
          <a:prstGeom prst="wedgeEllipseCallout">
            <a:avLst>
              <a:gd name="adj1" fmla="val -40600"/>
              <a:gd name="adj2" fmla="val -70482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Widely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standardized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constrained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networks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22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existing solutions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6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8846" t="8636" r="15769" b="6174"/>
          <a:stretch/>
        </p:blipFill>
        <p:spPr>
          <a:xfrm>
            <a:off x="751840" y="1250625"/>
            <a:ext cx="7620589" cy="5158154"/>
          </a:xfrm>
          <a:prstGeom prst="rect">
            <a:avLst/>
          </a:prstGeom>
        </p:spPr>
      </p:pic>
      <p:sp>
        <p:nvSpPr>
          <p:cNvPr id="15" name="Ovale Legende 14"/>
          <p:cNvSpPr/>
          <p:nvPr/>
        </p:nvSpPr>
        <p:spPr bwMode="auto">
          <a:xfrm>
            <a:off x="4042570" y="1678326"/>
            <a:ext cx="2331720" cy="1102974"/>
          </a:xfrm>
          <a:prstGeom prst="wedgeEllipseCallout">
            <a:avLst>
              <a:gd name="adj1" fmla="val -40600"/>
              <a:gd name="adj2" fmla="val -70482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Especially</a:t>
            </a:r>
            <a:r>
              <a:rPr lang="de-DE" sz="1600" dirty="0" smtClean="0"/>
              <a:t> </a:t>
            </a:r>
            <a:r>
              <a:rPr lang="de-DE" sz="1600" dirty="0" err="1" smtClean="0"/>
              <a:t>designed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group</a:t>
            </a:r>
            <a:r>
              <a:rPr lang="de-DE" sz="1600" dirty="0" smtClean="0"/>
              <a:t> </a:t>
            </a:r>
            <a:r>
              <a:rPr lang="de-DE" sz="1600" dirty="0" err="1" smtClean="0"/>
              <a:t>managment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686031" y="1748979"/>
            <a:ext cx="3180080" cy="1453498"/>
          </a:xfrm>
          <a:prstGeom prst="wedgeEllipseCallout">
            <a:avLst>
              <a:gd name="adj1" fmla="val 57302"/>
              <a:gd name="adj2" fmla="val -70460"/>
            </a:avLst>
          </a:prstGeom>
          <a:solidFill>
            <a:srgbClr val="FF80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7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messages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for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 </a:t>
            </a:r>
            <a:b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</a:b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key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distribution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  <a:t> </a:t>
            </a:r>
            <a:b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rPr>
            </a:b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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Too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 heavy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for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 </a:t>
            </a:r>
            <a:b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</a:b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constrained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 </a:t>
            </a:r>
            <a:r>
              <a:rPr kumimoji="0" lang="de-DE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  <a:sym typeface="Wingdings" panose="05000000000000000000" pitchFamily="2" charset="2"/>
              </a:rPr>
              <a:t>environments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68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existing solutions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8846" t="8636" r="15769" b="6174"/>
          <a:stretch/>
        </p:blipFill>
        <p:spPr>
          <a:xfrm>
            <a:off x="751840" y="1250625"/>
            <a:ext cx="7620589" cy="5158154"/>
          </a:xfrm>
          <a:prstGeom prst="rect">
            <a:avLst/>
          </a:prstGeom>
        </p:spPr>
      </p:pic>
      <p:sp>
        <p:nvSpPr>
          <p:cNvPr id="15" name="Ovale Legende 14"/>
          <p:cNvSpPr/>
          <p:nvPr/>
        </p:nvSpPr>
        <p:spPr bwMode="auto">
          <a:xfrm>
            <a:off x="7116311" y="1865923"/>
            <a:ext cx="1994902" cy="903393"/>
          </a:xfrm>
          <a:prstGeom prst="wedgeEllipseCallout">
            <a:avLst>
              <a:gd name="adj1" fmla="val -14456"/>
              <a:gd name="adj2" fmla="val -98117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central</a:t>
            </a:r>
            <a:r>
              <a:rPr lang="de-DE" sz="1600" dirty="0" smtClean="0"/>
              <a:t> </a:t>
            </a:r>
            <a:r>
              <a:rPr lang="de-DE" sz="1600" dirty="0" err="1" smtClean="0"/>
              <a:t>authority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4617720" y="1718165"/>
            <a:ext cx="2250671" cy="1299355"/>
          </a:xfrm>
          <a:prstGeom prst="wedgeEllipseCallout">
            <a:avLst>
              <a:gd name="adj1" fmla="val 72272"/>
              <a:gd name="adj2" fmla="val -71281"/>
            </a:avLst>
          </a:prstGeom>
          <a:solidFill>
            <a:srgbClr val="FF80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- </a:t>
            </a:r>
            <a:r>
              <a:rPr lang="de-DE" sz="1600" dirty="0" err="1" smtClean="0"/>
              <a:t>Does</a:t>
            </a:r>
            <a:r>
              <a:rPr lang="de-DE" sz="1600" dirty="0" smtClean="0"/>
              <a:t> </a:t>
            </a:r>
            <a:r>
              <a:rPr lang="de-DE" sz="1600" dirty="0"/>
              <a:t>not </a:t>
            </a:r>
            <a:r>
              <a:rPr lang="de-DE" sz="1600" dirty="0" err="1"/>
              <a:t>scale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large </a:t>
            </a:r>
            <a:r>
              <a:rPr lang="de-DE" sz="1600" dirty="0" err="1" smtClean="0"/>
              <a:t>groups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- Not </a:t>
            </a:r>
            <a:r>
              <a:rPr lang="de-DE" sz="1600" dirty="0" err="1" smtClean="0"/>
              <a:t>useful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WANs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8934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existing solutions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8846" t="8636" r="15769" b="6174"/>
          <a:stretch/>
        </p:blipFill>
        <p:spPr>
          <a:xfrm>
            <a:off x="751840" y="1250625"/>
            <a:ext cx="7620589" cy="5158154"/>
          </a:xfrm>
          <a:prstGeom prst="rect">
            <a:avLst/>
          </a:prstGeom>
        </p:spPr>
      </p:pic>
      <p:sp>
        <p:nvSpPr>
          <p:cNvPr id="15" name="Ovale Legende 14"/>
          <p:cNvSpPr/>
          <p:nvPr/>
        </p:nvSpPr>
        <p:spPr bwMode="auto">
          <a:xfrm>
            <a:off x="6118860" y="1865923"/>
            <a:ext cx="2407920" cy="903393"/>
          </a:xfrm>
          <a:prstGeom prst="wedgeEllipseCallout">
            <a:avLst>
              <a:gd name="adj1" fmla="val -29712"/>
              <a:gd name="adj2" fmla="val -95586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err="1" smtClean="0"/>
              <a:t>Reduces</a:t>
            </a:r>
            <a:r>
              <a:rPr lang="de-DE" sz="1600" dirty="0" smtClean="0"/>
              <a:t> Network </a:t>
            </a:r>
            <a:br>
              <a:rPr lang="de-DE" sz="1600" dirty="0" smtClean="0"/>
            </a:b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computing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overhead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3762780" y="1733405"/>
            <a:ext cx="2250671" cy="1035911"/>
          </a:xfrm>
          <a:prstGeom prst="wedgeEllipseCallout">
            <a:avLst>
              <a:gd name="adj1" fmla="val 54328"/>
              <a:gd name="adj2" fmla="val -77166"/>
            </a:avLst>
          </a:prstGeom>
          <a:solidFill>
            <a:srgbClr val="FF80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/>
              <a:t>Problem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trust</a:t>
            </a:r>
            <a:r>
              <a:rPr lang="de-DE" sz="1600" dirty="0"/>
              <a:t> in </a:t>
            </a:r>
            <a:br>
              <a:rPr lang="de-DE" sz="1600" dirty="0"/>
            </a:br>
            <a:r>
              <a:rPr lang="de-DE" sz="1600" dirty="0" err="1"/>
              <a:t>dynamic</a:t>
            </a:r>
            <a:r>
              <a:rPr lang="de-DE" sz="1600" dirty="0"/>
              <a:t> </a:t>
            </a:r>
            <a:r>
              <a:rPr lang="de-DE" sz="1600" dirty="0" err="1"/>
              <a:t>environments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32841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Re-use existing solutions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954D9-1A4A-4AA9-A671-F87AFAC67062}" type="slidenum">
              <a:rPr lang="en-US" smtClean="0"/>
              <a:t>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Secure Group Key Distribution in Constrained Environments with IKEv2</a:t>
            </a:r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8846" t="8636" r="15769" b="6174"/>
          <a:stretch/>
        </p:blipFill>
        <p:spPr>
          <a:xfrm>
            <a:off x="751840" y="1250625"/>
            <a:ext cx="7620589" cy="5158154"/>
          </a:xfrm>
          <a:prstGeom prst="rect">
            <a:avLst/>
          </a:prstGeom>
        </p:spPr>
      </p:pic>
      <p:sp>
        <p:nvSpPr>
          <p:cNvPr id="15" name="Ovale Legende 14"/>
          <p:cNvSpPr/>
          <p:nvPr/>
        </p:nvSpPr>
        <p:spPr bwMode="auto">
          <a:xfrm>
            <a:off x="4975860" y="1865923"/>
            <a:ext cx="2407920" cy="1166837"/>
          </a:xfrm>
          <a:prstGeom prst="wedgeEllipseCallout">
            <a:avLst>
              <a:gd name="adj1" fmla="val -37307"/>
              <a:gd name="adj2" fmla="val -86253"/>
            </a:avLst>
          </a:prstGeom>
          <a:solidFill>
            <a:srgbClr val="BFFF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 smtClean="0"/>
              <a:t>- </a:t>
            </a:r>
            <a:r>
              <a:rPr lang="de-DE" sz="1600" dirty="0" err="1" smtClean="0"/>
              <a:t>Designed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GKM</a:t>
            </a:r>
            <a:br>
              <a:rPr lang="de-DE" sz="1600" dirty="0" smtClean="0"/>
            </a:br>
            <a:r>
              <a:rPr lang="de-DE" sz="1600" dirty="0" smtClean="0"/>
              <a:t>-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IKEv2, </a:t>
            </a:r>
            <a:r>
              <a:rPr lang="de-DE" sz="1600" dirty="0" err="1" smtClean="0"/>
              <a:t>which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/>
              <a:t>o</a:t>
            </a:r>
            <a:r>
              <a:rPr lang="de-DE" sz="1600" dirty="0" err="1" smtClean="0"/>
              <a:t>ptimized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IoT</a:t>
            </a:r>
            <a:endParaRPr kumimoji="0" lang="de-DE" sz="1600" b="0" i="0" u="none" strike="noStrike" cap="none" normalizeH="0" baseline="0" dirty="0" smtClean="0">
              <a:ln>
                <a:noFill/>
              </a:ln>
              <a:effectLst/>
              <a:latin typeface="LMU CompatilFact" pitchFamily="2" charset="0"/>
            </a:endParaRPr>
          </a:p>
        </p:txBody>
      </p:sp>
      <p:sp>
        <p:nvSpPr>
          <p:cNvPr id="8" name="Ovale Legende 7"/>
          <p:cNvSpPr/>
          <p:nvPr/>
        </p:nvSpPr>
        <p:spPr bwMode="auto">
          <a:xfrm>
            <a:off x="2520720" y="1733406"/>
            <a:ext cx="2250671" cy="897500"/>
          </a:xfrm>
          <a:prstGeom prst="wedgeEllipseCallout">
            <a:avLst>
              <a:gd name="adj1" fmla="val 55397"/>
              <a:gd name="adj2" fmla="val -79847"/>
            </a:avLst>
          </a:prstGeom>
          <a:solidFill>
            <a:srgbClr val="FF80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dirty="0" smtClean="0"/>
              <a:t>Not </a:t>
            </a:r>
            <a:r>
              <a:rPr lang="de-DE" sz="1600" dirty="0" err="1" smtClean="0"/>
              <a:t>widely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53365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MU">
  <a:themeElements>
    <a:clrScheme name="Praesentation_lmu_aktu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MU" id="{0B42FF29-A96E-4994-B761-95DE3F84DC56}" vid="{E67087F8-14AD-4A82-87C8-18CC6A76654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</Template>
  <TotalTime>0</TotalTime>
  <Words>398</Words>
  <Application>Microsoft Office PowerPoint</Application>
  <PresentationFormat>Bildschirmpräsentation (4:3)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Calibri</vt:lpstr>
      <vt:lpstr>LMU CompatilFact</vt:lpstr>
      <vt:lpstr>Times</vt:lpstr>
      <vt:lpstr>Wingdings</vt:lpstr>
      <vt:lpstr>LMU</vt:lpstr>
      <vt:lpstr>Secure Group Key Distribution in Constrained Environments with IKEv2 </vt:lpstr>
      <vt:lpstr>Typical IoT  Management Architecture</vt:lpstr>
      <vt:lpstr>Question </vt:lpstr>
      <vt:lpstr>Challenge of interoperability</vt:lpstr>
      <vt:lpstr>Re-use existing solutions</vt:lpstr>
      <vt:lpstr>Re-use existing solutions</vt:lpstr>
      <vt:lpstr>Re-use existing solutions</vt:lpstr>
      <vt:lpstr>Re-use existing solutions</vt:lpstr>
      <vt:lpstr>Re-use existing solutions</vt:lpstr>
      <vt:lpstr>Evaluation </vt:lpstr>
      <vt:lpstr>Testbed</vt:lpstr>
      <vt:lpstr>The G-IKEv2 Protocol</vt:lpstr>
      <vt:lpstr>Implementation</vt:lpstr>
      <vt:lpstr>Evaluation</vt:lpstr>
      <vt:lpstr>Conclusion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Guggemos</dc:creator>
  <cp:lastModifiedBy>Windows-Benutzer</cp:lastModifiedBy>
  <cp:revision>100</cp:revision>
  <dcterms:created xsi:type="dcterms:W3CDTF">2017-05-30T12:43:45Z</dcterms:created>
  <dcterms:modified xsi:type="dcterms:W3CDTF">2017-08-06T17:00:05Z</dcterms:modified>
</cp:coreProperties>
</file>