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0059988" cy="7545388"/>
  <p:notesSz cx="9942513" cy="1437005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48024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2pPr>
    <a:lvl3pPr marL="9604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3pPr>
    <a:lvl4pPr marL="144072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4pPr>
    <a:lvl5pPr marL="192097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5pPr>
    <a:lvl6pPr marL="2401214" algn="l" defTabSz="480243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6pPr>
    <a:lvl7pPr marL="2881457" algn="l" defTabSz="480243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7pPr>
    <a:lvl8pPr marL="3361700" algn="l" defTabSz="480243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8pPr>
    <a:lvl9pPr marL="3841943" algn="l" defTabSz="480243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77" userDrawn="1">
          <p15:clr>
            <a:srgbClr val="A4A3A4"/>
          </p15:clr>
        </p15:guide>
        <p15:guide id="2" pos="3433" userDrawn="1">
          <p15:clr>
            <a:srgbClr val="A4A3A4"/>
          </p15:clr>
        </p15:guide>
        <p15:guide id="3" pos="436" userDrawn="1">
          <p15:clr>
            <a:srgbClr val="A4A3A4"/>
          </p15:clr>
        </p15:guide>
        <p15:guide id="4" pos="5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7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808080"/>
    <a:srgbClr val="F8D30B"/>
    <a:srgbClr val="F8D30D"/>
    <a:srgbClr val="FFCC00"/>
    <a:srgbClr val="FF9900"/>
    <a:srgbClr val="FF9933"/>
    <a:srgbClr val="FF9600"/>
    <a:srgbClr val="F892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7" autoAdjust="0"/>
    <p:restoredTop sz="94608" autoAdjust="0"/>
  </p:normalViewPr>
  <p:slideViewPr>
    <p:cSldViewPr snapToGrid="0" showGuides="1">
      <p:cViewPr varScale="1">
        <p:scale>
          <a:sx n="92" d="100"/>
          <a:sy n="92" d="100"/>
        </p:scale>
        <p:origin x="432" y="192"/>
      </p:cViewPr>
      <p:guideLst>
        <p:guide orient="horz" pos="2477"/>
        <p:guide pos="3433"/>
        <p:guide pos="436"/>
        <p:guide pos="5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13" d="100"/>
          <a:sy n="113" d="100"/>
        </p:scale>
        <p:origin x="-5166" y="-114"/>
      </p:cViewPr>
      <p:guideLst>
        <p:guide orient="horz" pos="4527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nas.ads.mwn.de\badw\lrz\LRZ\_Ablage\ablage_apo\Schriftverkehr\2015\Entwicklung%20Strom_15_12_3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Tabelle1!$C$3</c:f>
              <c:strCache>
                <c:ptCount val="1"/>
                <c:pt idx="0">
                  <c:v>Höchstleistungs-
rechner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16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0"/>
              </a:gradFill>
            </c:spPr>
          </c:dPt>
          <c:dPt>
            <c:idx val="17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0"/>
              </a:gradFill>
            </c:spPr>
          </c:dPt>
          <c:dPt>
            <c:idx val="18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0"/>
              </a:gradFill>
            </c:spPr>
          </c:dPt>
          <c:cat>
            <c:numRef>
              <c:f>Tabelle1!$B$8:$B$25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Tabelle1!$C$8:$C$25</c:f>
              <c:numCache>
                <c:formatCode>#,##0</c:formatCode>
                <c:ptCount val="18"/>
                <c:pt idx="0">
                  <c:v>3650.0</c:v>
                </c:pt>
                <c:pt idx="1">
                  <c:v>4380.0</c:v>
                </c:pt>
                <c:pt idx="2">
                  <c:v>4830.0</c:v>
                </c:pt>
                <c:pt idx="3">
                  <c:v>4809.0</c:v>
                </c:pt>
                <c:pt idx="4">
                  <c:v>4879.0</c:v>
                </c:pt>
                <c:pt idx="5">
                  <c:v>5011.0</c:v>
                </c:pt>
                <c:pt idx="6">
                  <c:v>7568.8</c:v>
                </c:pt>
                <c:pt idx="7">
                  <c:v>9561.2</c:v>
                </c:pt>
                <c:pt idx="8">
                  <c:v>10846.8</c:v>
                </c:pt>
                <c:pt idx="9">
                  <c:v>10950.0</c:v>
                </c:pt>
                <c:pt idx="10">
                  <c:v>10842.0</c:v>
                </c:pt>
                <c:pt idx="11">
                  <c:v>9553.199999999995</c:v>
                </c:pt>
                <c:pt idx="12">
                  <c:v>11855.2</c:v>
                </c:pt>
                <c:pt idx="13">
                  <c:v>18424.0</c:v>
                </c:pt>
                <c:pt idx="14">
                  <c:v>20222.0</c:v>
                </c:pt>
                <c:pt idx="15">
                  <c:v>25860.0</c:v>
                </c:pt>
                <c:pt idx="16">
                  <c:v>3105</c:v>
                </c:pt>
                <c:pt idx="17">
                  <c:v>3105</c:v>
                </c:pt>
              </c:numCache>
            </c:numRef>
          </c:val>
        </c:ser>
        <c:ser>
          <c:idx val="1"/>
          <c:order val="1"/>
          <c:tx>
            <c:strRef>
              <c:f>Tabelle1!$D$3</c:f>
              <c:strCache>
                <c:ptCount val="1"/>
                <c:pt idx="0">
                  <c:v>LRZ gesamt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7"/>
            <c:invertIfNegative val="0"/>
            <c:bubble3D val="0"/>
          </c:dPt>
          <c:dPt>
            <c:idx val="18"/>
            <c:invertIfNegative val="0"/>
            <c:bubble3D val="0"/>
          </c:dPt>
          <c:cat>
            <c:numRef>
              <c:f>Tabelle1!$B$8:$B$25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Tabelle1!$D$8:$D$25</c:f>
              <c:numCache>
                <c:formatCode>#,##0</c:formatCode>
                <c:ptCount val="18"/>
                <c:pt idx="0">
                  <c:v>6559.415</c:v>
                </c:pt>
                <c:pt idx="1">
                  <c:v>7097.049</c:v>
                </c:pt>
                <c:pt idx="2">
                  <c:v>8153.277</c:v>
                </c:pt>
                <c:pt idx="3">
                  <c:v>8623.870999999996</c:v>
                </c:pt>
                <c:pt idx="4">
                  <c:v>9152.385999999999</c:v>
                </c:pt>
                <c:pt idx="5">
                  <c:v>9365.085999999996</c:v>
                </c:pt>
                <c:pt idx="6">
                  <c:v>12770.85</c:v>
                </c:pt>
                <c:pt idx="7">
                  <c:v>16189.35</c:v>
                </c:pt>
                <c:pt idx="8">
                  <c:v>19251.59999999999</c:v>
                </c:pt>
                <c:pt idx="9">
                  <c:v>20346.0</c:v>
                </c:pt>
                <c:pt idx="10">
                  <c:v>20467.0</c:v>
                </c:pt>
                <c:pt idx="11">
                  <c:v>21937.0</c:v>
                </c:pt>
                <c:pt idx="12">
                  <c:v>25830.0</c:v>
                </c:pt>
                <c:pt idx="13">
                  <c:v>32212.0</c:v>
                </c:pt>
                <c:pt idx="14">
                  <c:v>34521.0</c:v>
                </c:pt>
                <c:pt idx="15">
                  <c:v>40405.0</c:v>
                </c:pt>
                <c:pt idx="16">
                  <c:v>45000.0</c:v>
                </c:pt>
                <c:pt idx="17">
                  <c:v>45000.0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2775200"/>
        <c:axId val="932627216"/>
      </c:barChart>
      <c:catAx>
        <c:axId val="932775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de-DE"/>
          </a:p>
        </c:txPr>
        <c:crossAx val="932627216"/>
        <c:crosses val="autoZero"/>
        <c:auto val="1"/>
        <c:lblAlgn val="ctr"/>
        <c:lblOffset val="100"/>
        <c:noMultiLvlLbl val="0"/>
      </c:catAx>
      <c:valAx>
        <c:axId val="9326272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smtClean="0"/>
                  <a:t>Energy consumption</a:t>
                </a:r>
                <a:r>
                  <a:rPr lang="en-US" sz="1400" baseline="0" dirty="0" smtClean="0"/>
                  <a:t> in MWh</a:t>
                </a:r>
                <a:endParaRPr lang="en-US" sz="1400" dirty="0" smtClean="0"/>
              </a:p>
              <a:p>
                <a:pPr>
                  <a:defRPr/>
                </a:pPr>
                <a:endParaRPr lang="en-US" sz="1400" dirty="0"/>
              </a:p>
            </c:rich>
          </c:tx>
          <c:layout>
            <c:manualLayout>
              <c:xMode val="edge"/>
              <c:yMode val="edge"/>
              <c:x val="0.0115350136104078"/>
              <c:y val="0.169445724274426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932775200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legend>
      <c:legendPos val="r"/>
      <c:layout>
        <c:manualLayout>
          <c:xMode val="edge"/>
          <c:yMode val="edge"/>
          <c:x val="0.148519584831632"/>
          <c:y val="0.226239091953666"/>
          <c:w val="0.160340089647384"/>
          <c:h val="0.206905629695295"/>
        </c:manualLayout>
      </c:layout>
      <c:overlay val="0"/>
      <c:spPr>
        <a:solidFill>
          <a:schemeClr val="bg1">
            <a:lumMod val="95000"/>
          </a:schemeClr>
        </a:solidFill>
        <a:ln>
          <a:solidFill>
            <a:schemeClr val="bg1">
              <a:lumMod val="95000"/>
            </a:schemeClr>
          </a:solidFill>
        </a:ln>
      </c:sp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7797" y="13376"/>
            <a:ext cx="4259807" cy="66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t" anchorCtr="0" compatLnSpc="1">
            <a:prstTxWarp prst="textNoShape">
              <a:avLst/>
            </a:prstTxWarp>
          </a:bodyPr>
          <a:lstStyle>
            <a:lvl1pPr defTabSz="1106499">
              <a:defRPr sz="1500" i="1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42687" y="13376"/>
            <a:ext cx="4259807" cy="66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t" anchorCtr="0" compatLnSpc="1">
            <a:prstTxWarp prst="textNoShape">
              <a:avLst/>
            </a:prstTxWarp>
          </a:bodyPr>
          <a:lstStyle>
            <a:lvl1pPr algn="r" defTabSz="1106499">
              <a:defRPr sz="1500" i="1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7797" y="13692452"/>
            <a:ext cx="4259807" cy="66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b" anchorCtr="0" compatLnSpc="1">
            <a:prstTxWarp prst="textNoShape">
              <a:avLst/>
            </a:prstTxWarp>
          </a:bodyPr>
          <a:lstStyle>
            <a:lvl1pPr defTabSz="1106499">
              <a:defRPr sz="1500" i="1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42687" y="13692452"/>
            <a:ext cx="4259807" cy="66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b" anchorCtr="0" compatLnSpc="1">
            <a:prstTxWarp prst="textNoShape">
              <a:avLst/>
            </a:prstTxWarp>
          </a:bodyPr>
          <a:lstStyle>
            <a:lvl1pPr algn="r" defTabSz="1106499">
              <a:defRPr sz="1500" i="1"/>
            </a:lvl1pPr>
          </a:lstStyle>
          <a:p>
            <a:fld id="{758BDB5C-F48F-3141-AC74-4002562DCB4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525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8892" y="46809"/>
            <a:ext cx="4299826" cy="65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t" anchorCtr="0" compatLnSpc="1">
            <a:prstTxWarp prst="textNoShape">
              <a:avLst/>
            </a:prstTxWarp>
          </a:bodyPr>
          <a:lstStyle>
            <a:lvl1pPr defTabSz="1099818">
              <a:defRPr sz="1500" i="1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49357" y="46809"/>
            <a:ext cx="4299826" cy="65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t" anchorCtr="0" compatLnSpc="1">
            <a:prstTxWarp prst="textNoShape">
              <a:avLst/>
            </a:prstTxWarp>
          </a:bodyPr>
          <a:lstStyle>
            <a:lvl1pPr algn="r" defTabSz="1099818">
              <a:defRPr sz="1500" i="1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03350" y="1049338"/>
            <a:ext cx="7140575" cy="535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42862" y="6856255"/>
            <a:ext cx="7254568" cy="64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1834" tIns="67073" rIns="131834" bIns="67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8892" y="13663473"/>
            <a:ext cx="4299826" cy="65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b" anchorCtr="0" compatLnSpc="1">
            <a:prstTxWarp prst="textNoShape">
              <a:avLst/>
            </a:prstTxWarp>
          </a:bodyPr>
          <a:lstStyle>
            <a:lvl1pPr defTabSz="1099818">
              <a:defRPr sz="1500" i="1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49357" y="13663473"/>
            <a:ext cx="4299826" cy="65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753" tIns="0" rIns="27753" bIns="0" numCol="1" anchor="b" anchorCtr="0" compatLnSpc="1">
            <a:prstTxWarp prst="textNoShape">
              <a:avLst/>
            </a:prstTxWarp>
          </a:bodyPr>
          <a:lstStyle>
            <a:lvl1pPr algn="r" defTabSz="1099818">
              <a:defRPr sz="1500" i="1"/>
            </a:lvl1pPr>
          </a:lstStyle>
          <a:p>
            <a:fld id="{FF27A931-8A70-A846-B9BE-EEF683BEDD3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505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793735" rtl="0" eaLnBrk="0" fontAlgn="base" hangingPunct="0">
      <a:spcBef>
        <a:spcPct val="30000"/>
      </a:spcBef>
      <a:spcAft>
        <a:spcPct val="0"/>
      </a:spcAft>
      <a:defRPr sz="1260" kern="1200">
        <a:solidFill>
          <a:schemeClr val="tx1"/>
        </a:solidFill>
        <a:latin typeface="Times New Roman" pitchFamily="18" charset="0"/>
        <a:ea typeface="ＭＳ Ｐゴシック" charset="0"/>
        <a:cs typeface="Arial" charset="0"/>
      </a:defRPr>
    </a:lvl1pPr>
    <a:lvl2pPr marL="478576" algn="l" defTabSz="793735" rtl="0" eaLnBrk="0" fontAlgn="base" hangingPunct="0">
      <a:spcBef>
        <a:spcPct val="30000"/>
      </a:spcBef>
      <a:spcAft>
        <a:spcPct val="0"/>
      </a:spcAft>
      <a:defRPr sz="126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2pPr>
    <a:lvl3pPr marL="953816" algn="l" defTabSz="793735" rtl="0" eaLnBrk="0" fontAlgn="base" hangingPunct="0">
      <a:spcBef>
        <a:spcPct val="30000"/>
      </a:spcBef>
      <a:spcAft>
        <a:spcPct val="0"/>
      </a:spcAft>
      <a:defRPr sz="126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3pPr>
    <a:lvl4pPr marL="1430724" algn="l" defTabSz="793735" rtl="0" eaLnBrk="0" fontAlgn="base" hangingPunct="0">
      <a:spcBef>
        <a:spcPct val="30000"/>
      </a:spcBef>
      <a:spcAft>
        <a:spcPct val="0"/>
      </a:spcAft>
      <a:defRPr sz="126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4pPr>
    <a:lvl5pPr marL="1910966" algn="l" defTabSz="793735" rtl="0" eaLnBrk="0" fontAlgn="base" hangingPunct="0">
      <a:spcBef>
        <a:spcPct val="30000"/>
      </a:spcBef>
      <a:spcAft>
        <a:spcPct val="0"/>
      </a:spcAft>
      <a:defRPr sz="1260"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5pPr>
    <a:lvl6pPr marL="2401214" algn="l" defTabSz="960486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6pPr>
    <a:lvl7pPr marL="2881457" algn="l" defTabSz="960486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7pPr>
    <a:lvl8pPr marL="3361700" algn="l" defTabSz="960486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8pPr>
    <a:lvl9pPr marL="3841943" algn="l" defTabSz="960486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03350" y="1049338"/>
            <a:ext cx="7140575" cy="5356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420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6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81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012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41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21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985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023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514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240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4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572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585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508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087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965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821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085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346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844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275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397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57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067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15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475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183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09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70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72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06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886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97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rz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9988" cy="7545388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 bwMode="auto">
          <a:xfrm>
            <a:off x="698611" y="5519311"/>
            <a:ext cx="8732628" cy="17466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lg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mtClean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047916" y="5798770"/>
            <a:ext cx="8034018" cy="11877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pic>
        <p:nvPicPr>
          <p:cNvPr id="4" name="Bild 3" descr="BADW_Neu-VectorSiegel_rgb_weiß_120x12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02" y="698647"/>
            <a:ext cx="1185933" cy="12156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" y="698400"/>
            <a:ext cx="7385083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606804" y="1746618"/>
            <a:ext cx="7964157" cy="4890529"/>
          </a:xfrm>
        </p:spPr>
        <p:txBody>
          <a:bodyPr/>
          <a:lstStyle/>
          <a:p>
            <a:pPr lvl="0"/>
            <a:r>
              <a:rPr lang="en-US" dirty="0" smtClean="0"/>
              <a:t>Mastertextformat bearbeiten</a:t>
            </a:r>
          </a:p>
          <a:p>
            <a:pPr lvl="1"/>
            <a:r>
              <a:rPr lang="en-US" dirty="0" smtClean="0"/>
              <a:t>Zweite Ebene</a:t>
            </a:r>
          </a:p>
          <a:p>
            <a:pPr lvl="2"/>
            <a:r>
              <a:rPr lang="en-US" dirty="0" smtClean="0"/>
              <a:t>Dritte Ebene</a:t>
            </a:r>
          </a:p>
          <a:p>
            <a:pPr lvl="3"/>
            <a:r>
              <a:rPr lang="en-US" dirty="0" smtClean="0"/>
              <a:t>Vierte Ebene</a:t>
            </a:r>
          </a:p>
          <a:p>
            <a:pPr lvl="4"/>
            <a:r>
              <a:rPr lang="en-US" dirty="0" smtClean="0"/>
              <a:t>Fünfte Ebene</a:t>
            </a:r>
            <a:endParaRPr lang="de-DE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3555" y="7098254"/>
            <a:ext cx="1397221" cy="447134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802490" y="7098254"/>
            <a:ext cx="978054" cy="447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544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rz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9988" cy="7545388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 bwMode="auto">
          <a:xfrm>
            <a:off x="380325" y="5519311"/>
            <a:ext cx="9394853" cy="1746618"/>
          </a:xfrm>
          <a:prstGeom prst="rect">
            <a:avLst/>
          </a:prstGeom>
          <a:solidFill>
            <a:srgbClr val="A6A6A6">
              <a:alpha val="85098"/>
            </a:srgbClr>
          </a:solidFill>
          <a:ln w="38100" cap="flat" cmpd="sng" algn="ctr">
            <a:noFill/>
            <a:prstDash val="solid"/>
            <a:round/>
            <a:headEnd type="none" w="sm" len="sm"/>
            <a:tailEnd type="triangle" w="med" len="lg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mtClean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80326" y="5798770"/>
            <a:ext cx="9394852" cy="11877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Klicken Sie, um das Titelformat zu bearbeiten</a:t>
            </a:r>
            <a:endParaRPr lang="de-DE" dirty="0"/>
          </a:p>
        </p:txBody>
      </p:sp>
      <p:pic>
        <p:nvPicPr>
          <p:cNvPr id="4" name="Bild 3" descr="BADW_Neu-VectorSiegel_rgb_weiß_120x12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02" y="698647"/>
            <a:ext cx="1185933" cy="12156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" y="698400"/>
            <a:ext cx="7385083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6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3601" y="698646"/>
            <a:ext cx="1185961" cy="121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50071" y="2737607"/>
            <a:ext cx="7912517" cy="308979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3555" y="7098254"/>
            <a:ext cx="1397221" cy="447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200" dirty="0" smtClean="0">
                <a:solidFill>
                  <a:srgbClr val="80808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802490" y="7098253"/>
            <a:ext cx="978054" cy="447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0" y="698400"/>
            <a:ext cx="7385083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1606804" y="1746618"/>
            <a:ext cx="3772496" cy="489052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7" name="Inhaltsplatzhalter 3"/>
          <p:cNvSpPr>
            <a:spLocks noGrp="1"/>
          </p:cNvSpPr>
          <p:nvPr>
            <p:ph sz="half" idx="2"/>
          </p:nvPr>
        </p:nvSpPr>
        <p:spPr>
          <a:xfrm>
            <a:off x="5798465" y="1746618"/>
            <a:ext cx="3772496" cy="489052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3555" y="7098254"/>
            <a:ext cx="1397221" cy="447134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802490" y="7098254"/>
            <a:ext cx="978054" cy="447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23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>
          <a:xfrm>
            <a:off x="1606804" y="1746618"/>
            <a:ext cx="7964157" cy="41918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Bild auf Platzhalter ziehen oder durch Klicken auf Symbol hinzufügen</a:t>
            </a:r>
            <a:endParaRPr lang="de-DE" noProof="0" smtClean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1606804" y="6148095"/>
            <a:ext cx="7964157" cy="69864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3555" y="7098254"/>
            <a:ext cx="1397221" cy="447134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802490" y="7098253"/>
            <a:ext cx="978054" cy="447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84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52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6804" y="489053"/>
            <a:ext cx="7964157" cy="9781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850" tIns="34925" rIns="69850" bIns="349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Mein neuer </a:t>
            </a:r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35553" y="7098254"/>
            <a:ext cx="5588882" cy="44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dirty="0" smtClean="0">
                <a:solidFill>
                  <a:srgbClr val="80808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Leibniz Supercomputing Centre</a:t>
            </a:r>
            <a:endParaRPr lang="de-DE" dirty="0"/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6804" y="1746618"/>
            <a:ext cx="7964157" cy="4890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1" name="Picture 10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27" y="48905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 bwMode="auto">
          <a:xfrm>
            <a:off x="1606804" y="1537025"/>
            <a:ext cx="8243601" cy="300"/>
          </a:xfrm>
          <a:prstGeom prst="line">
            <a:avLst/>
          </a:prstGeom>
          <a:solidFill>
            <a:srgbClr val="F8D30D"/>
          </a:solidFill>
          <a:ln w="19050" cap="rnd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sm" len="sm"/>
            <a:tailEnd type="none" w="med" len="lg"/>
          </a:ln>
          <a:effectLst/>
        </p:spPr>
      </p:cxn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802490" y="7098254"/>
            <a:ext cx="978054" cy="447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223555" y="7098254"/>
            <a:ext cx="1397221" cy="447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© 2016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69" r:id="rId2"/>
    <p:sldLayoutId id="2147484384" r:id="rId3"/>
    <p:sldLayoutId id="2147484374" r:id="rId4"/>
    <p:sldLayoutId id="2147484370" r:id="rId5"/>
    <p:sldLayoutId id="2147484372" r:id="rId6"/>
    <p:sldLayoutId id="2147484383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28625" rtl="0" eaLnBrk="1" fontAlgn="base" hangingPunct="1">
        <a:spcBef>
          <a:spcPct val="0"/>
        </a:spcBef>
        <a:spcAft>
          <a:spcPct val="0"/>
        </a:spcAft>
        <a:defRPr sz="3000" baseline="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defTabSz="428625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7500" indent="-317500" algn="l" defTabSz="1166813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n"/>
        <a:defRPr sz="2400" b="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863600" indent="-317500" algn="l" defTabSz="1166813" rtl="0" eaLnBrk="1" fontAlgn="base" hangingPunct="1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o"/>
        <a:defRPr sz="2200">
          <a:solidFill>
            <a:schemeClr val="tx1"/>
          </a:solidFill>
          <a:latin typeface="+mn-lt"/>
          <a:ea typeface="Arial" charset="0"/>
          <a:cs typeface="+mn-cs"/>
        </a:defRPr>
      </a:lvl2pPr>
      <a:lvl3pPr marL="1422400" indent="-292100" algn="l" defTabSz="1166813" rtl="0" eaLnBrk="1" fontAlgn="base" hangingPunct="1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  <a:ea typeface="Arial" charset="0"/>
          <a:cs typeface="+mn-cs"/>
        </a:defRPr>
      </a:lvl3pPr>
      <a:lvl4pPr marL="1981200" indent="-254000" algn="l" defTabSz="1166813" rtl="0" eaLnBrk="1" fontAlgn="base" hangingPunct="1">
        <a:spcBef>
          <a:spcPct val="20000"/>
        </a:spcBef>
        <a:spcAft>
          <a:spcPct val="0"/>
        </a:spcAft>
        <a:buFont typeface="Symbol" charset="2"/>
        <a:buChar char="-"/>
        <a:defRPr>
          <a:solidFill>
            <a:schemeClr val="tx1"/>
          </a:solidFill>
          <a:latin typeface="+mn-lt"/>
          <a:ea typeface="Arial" charset="0"/>
          <a:cs typeface="+mn-cs"/>
        </a:defRPr>
      </a:lvl4pPr>
      <a:lvl5pPr marL="2540000" indent="-254000" algn="l" defTabSz="1166813" rtl="0" eaLnBrk="1" fontAlgn="base" hangingPunct="1">
        <a:spcBef>
          <a:spcPct val="20000"/>
        </a:spcBef>
        <a:spcAft>
          <a:spcPct val="0"/>
        </a:spcAft>
        <a:buFont typeface="Symbol" charset="2"/>
        <a:buChar char="-"/>
        <a:defRPr>
          <a:solidFill>
            <a:schemeClr val="tx1"/>
          </a:solidFill>
          <a:latin typeface="+mn-lt"/>
          <a:ea typeface="Arial" charset="0"/>
          <a:cs typeface="+mn-cs"/>
        </a:defRPr>
      </a:lvl5pPr>
      <a:lvl6pPr marL="3003550" indent="-282575" algn="l" defTabSz="1166813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3460750" indent="-282575" algn="l" defTabSz="1166813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917950" indent="-282575" algn="l" defTabSz="1166813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4375150" indent="-282575" algn="l" defTabSz="1166813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hyperlink" Target="http://www.prodex.de/produkt_images/89206-big.jpg" TargetMode="External"/><Relationship Id="rId5" Type="http://schemas.openxmlformats.org/officeDocument/2006/relationships/image" Target="../media/image26.jpeg"/><Relationship Id="rId6" Type="http://schemas.openxmlformats.org/officeDocument/2006/relationships/hyperlink" Target="NULL" TargetMode="External"/><Relationship Id="rId7" Type="http://schemas.openxmlformats.org/officeDocument/2006/relationships/image" Target="../media/image27.png"/><Relationship Id="rId8" Type="http://schemas.openxmlformats.org/officeDocument/2006/relationships/hyperlink" Target="NULL" TargetMode="External"/><Relationship Id="rId9" Type="http://schemas.openxmlformats.org/officeDocument/2006/relationships/image" Target="../media/image28.jpeg"/><Relationship Id="rId10" Type="http://schemas.openxmlformats.org/officeDocument/2006/relationships/hyperlink" Target="http://images.google.de/imgres?imgurl=http://82.165.42.195/produkte/10/01/22/01/msde10012201ad1.jpg&amp;imgrefurl=http://www.direct-discount.de/produktgruppe.php?url=49734363d307277647b65746f627074666c6e6f5d657e66293038303834333d34696&amp;h=100&amp;w=100&amp;sz=6&amp;hl=de&amp;start=2&amp;tbnid=2fmvKKfrOfTr7M:&amp;tbnh=77&amp;tbnw=77&amp;prev=/images?q=schild+handyverbot&amp;svnum=10&amp;hl=de&amp;lr=&amp;rls=GGLG,GGLG:2005-39,GGLG:de&amp;sa=N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microsoft.com/office/2007/relationships/hdphoto" Target="../media/hdphoto1.wdp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2"/>
          <p:cNvSpPr>
            <a:spLocks noGrp="1"/>
          </p:cNvSpPr>
          <p:nvPr>
            <p:ph type="ctrTitle" sz="quarter"/>
          </p:nvPr>
        </p:nvSpPr>
        <p:spPr>
          <a:xfrm>
            <a:off x="383721" y="5798770"/>
            <a:ext cx="9372600" cy="1187700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Welcome to the Leibniz Supercomputing Centre of the Bavarian Academy of Sciences and Humanities</a:t>
            </a:r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IT </a:t>
            </a:r>
            <a:r>
              <a:rPr lang="de-DE" dirty="0" err="1"/>
              <a:t>competence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Universities</a:t>
            </a:r>
            <a:endParaRPr lang="de-DE" dirty="0"/>
          </a:p>
          <a:p>
            <a:pPr lvl="1">
              <a:defRPr/>
            </a:pPr>
            <a:r>
              <a:rPr lang="de-DE" dirty="0"/>
              <a:t>Service Desk,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individual </a:t>
            </a:r>
            <a:r>
              <a:rPr lang="de-DE" dirty="0" err="1"/>
              <a:t>consulting</a:t>
            </a:r>
            <a:endParaRPr lang="de-DE" dirty="0"/>
          </a:p>
          <a:p>
            <a:pPr lvl="1">
              <a:defRPr/>
            </a:pPr>
            <a:r>
              <a:rPr lang="de-DE" dirty="0"/>
              <a:t>Consulting (</a:t>
            </a:r>
            <a:r>
              <a:rPr lang="de-DE" dirty="0" err="1"/>
              <a:t>security</a:t>
            </a:r>
            <a:r>
              <a:rPr lang="de-DE" dirty="0"/>
              <a:t>, </a:t>
            </a:r>
            <a:r>
              <a:rPr lang="de-DE" dirty="0" err="1"/>
              <a:t>network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,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computing</a:t>
            </a:r>
            <a:r>
              <a:rPr lang="de-DE" dirty="0"/>
              <a:t>…)</a:t>
            </a:r>
          </a:p>
          <a:p>
            <a:pPr lvl="1">
              <a:defRPr/>
            </a:pPr>
            <a:r>
              <a:rPr lang="de-DE" dirty="0"/>
              <a:t>Courses (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editing</a:t>
            </a:r>
            <a:r>
              <a:rPr lang="de-DE" dirty="0"/>
              <a:t>,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, UNIX, Linux</a:t>
            </a:r>
            <a:r>
              <a:rPr lang="de-DE" dirty="0" smtClean="0"/>
              <a:t>…)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LRZ‘s</a:t>
            </a:r>
            <a:r>
              <a:rPr lang="de-DE" altLang="de-DE" dirty="0"/>
              <a:t> User Services </a:t>
            </a:r>
            <a:r>
              <a:rPr lang="de-DE" altLang="de-DE" dirty="0" err="1"/>
              <a:t>and</a:t>
            </a:r>
            <a:r>
              <a:rPr lang="de-DE" altLang="de-DE" dirty="0"/>
              <a:t> Systems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2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Virtual Reality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Visualisation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410468" y="2181922"/>
            <a:ext cx="3105535" cy="35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t"/>
          <a:lstStyle/>
          <a:p>
            <a:pPr>
              <a:defRPr/>
            </a:pPr>
            <a:r>
              <a:rPr lang="de-DE" dirty="0"/>
              <a:t>Powerwall </a:t>
            </a:r>
            <a:br>
              <a:rPr lang="de-DE" dirty="0"/>
            </a:br>
            <a:r>
              <a:rPr lang="de-DE" dirty="0"/>
              <a:t>(4k </a:t>
            </a:r>
            <a:r>
              <a:rPr lang="de-DE" dirty="0" err="1"/>
              <a:t>resolution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at 6 x 3,15 m</a:t>
            </a:r>
          </a:p>
          <a:p>
            <a:pPr>
              <a:defRPr/>
            </a:pPr>
            <a:r>
              <a:rPr lang="de-DE" dirty="0"/>
              <a:t>5-sided </a:t>
            </a:r>
            <a:r>
              <a:rPr lang="de-DE" dirty="0" err="1"/>
              <a:t>projection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installation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(2,70 m x 2,70 m)</a:t>
            </a:r>
          </a:p>
          <a:p>
            <a:pPr>
              <a:defRPr/>
            </a:pP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equipped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optical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tracking</a:t>
            </a:r>
            <a:endParaRPr lang="de-DE" dirty="0"/>
          </a:p>
          <a:p>
            <a:pPr marL="423863" indent="-423863" defTabSz="1166813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423863" indent="-423863" defTabSz="1166813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de-DE" sz="2000" kern="0" dirty="0"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0468" y="5780681"/>
            <a:ext cx="3231808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defTabSz="1166813">
              <a:spcBef>
                <a:spcPct val="20000"/>
              </a:spcBef>
              <a:defRPr/>
            </a:pPr>
            <a:r>
              <a:rPr lang="de-DE" sz="2400" kern="0" dirty="0" err="1">
                <a:latin typeface="+mn-lt"/>
                <a:cs typeface="+mn-cs"/>
              </a:rPr>
              <a:t>Reconstruction</a:t>
            </a:r>
            <a:r>
              <a:rPr lang="de-DE" sz="2400" kern="0" dirty="0">
                <a:latin typeface="+mn-lt"/>
                <a:cs typeface="+mn-cs"/>
              </a:rPr>
              <a:t> </a:t>
            </a:r>
            <a:r>
              <a:rPr lang="de-DE" sz="2400" kern="0" dirty="0" err="1">
                <a:latin typeface="+mn-lt"/>
                <a:cs typeface="+mn-cs"/>
              </a:rPr>
              <a:t>of</a:t>
            </a:r>
            <a:r>
              <a:rPr lang="de-DE" sz="2400" kern="0" dirty="0">
                <a:latin typeface="+mn-lt"/>
                <a:cs typeface="+mn-cs"/>
              </a:rPr>
              <a:t> </a:t>
            </a:r>
            <a:r>
              <a:rPr lang="de-DE" sz="2400" kern="0" dirty="0" err="1">
                <a:latin typeface="+mn-lt"/>
                <a:cs typeface="+mn-cs"/>
              </a:rPr>
              <a:t>the</a:t>
            </a:r>
            <a:r>
              <a:rPr lang="de-DE" sz="2400" kern="0" dirty="0">
                <a:latin typeface="+mn-lt"/>
                <a:cs typeface="+mn-cs"/>
              </a:rPr>
              <a:t> </a:t>
            </a:r>
            <a:br>
              <a:rPr lang="de-DE" sz="2400" kern="0" dirty="0">
                <a:latin typeface="+mn-lt"/>
                <a:cs typeface="+mn-cs"/>
              </a:rPr>
            </a:br>
            <a:r>
              <a:rPr lang="de-DE" sz="2400" kern="0" dirty="0" err="1">
                <a:latin typeface="+mn-lt"/>
                <a:cs typeface="+mn-cs"/>
              </a:rPr>
              <a:t>tomb</a:t>
            </a:r>
            <a:r>
              <a:rPr lang="de-DE" sz="2400" kern="0" dirty="0">
                <a:latin typeface="+mn-lt"/>
                <a:cs typeface="+mn-cs"/>
              </a:rPr>
              <a:t> </a:t>
            </a:r>
            <a:r>
              <a:rPr lang="de-DE" sz="2400" kern="0" dirty="0" err="1">
                <a:latin typeface="+mn-lt"/>
                <a:cs typeface="+mn-cs"/>
              </a:rPr>
              <a:t>of</a:t>
            </a:r>
            <a:r>
              <a:rPr lang="de-DE" sz="2400" kern="0" dirty="0">
                <a:latin typeface="+mn-lt"/>
                <a:cs typeface="+mn-cs"/>
              </a:rPr>
              <a:t> </a:t>
            </a:r>
            <a:r>
              <a:rPr lang="de-DE" sz="2400" kern="0" dirty="0" err="1">
                <a:latin typeface="+mn-lt"/>
                <a:cs typeface="+mn-cs"/>
              </a:rPr>
              <a:t>Karaburun</a:t>
            </a:r>
            <a:endParaRPr lang="de-DE" sz="2400" kern="0" dirty="0">
              <a:latin typeface="+mn-lt"/>
              <a:cs typeface="+mn-cs"/>
            </a:endParaRP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87" y="2442168"/>
            <a:ext cx="620395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1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Virtual Reality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Visualisation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4"/>
          <a:stretch/>
        </p:blipFill>
        <p:spPr bwMode="auto">
          <a:xfrm>
            <a:off x="1418156" y="1593505"/>
            <a:ext cx="7223675" cy="537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6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Occupancy</a:t>
            </a:r>
          </a:p>
          <a:p>
            <a:pPr lvl="1"/>
            <a:r>
              <a:rPr lang="en-US" altLang="de-DE" dirty="0" smtClean="0"/>
              <a:t>48 </a:t>
            </a:r>
            <a:r>
              <a:rPr lang="en-US" altLang="de-DE" dirty="0"/>
              <a:t>Petabyte data</a:t>
            </a:r>
          </a:p>
          <a:p>
            <a:pPr lvl="1"/>
            <a:r>
              <a:rPr lang="en-US" altLang="de-DE" dirty="0" smtClean="0"/>
              <a:t>21 </a:t>
            </a:r>
            <a:r>
              <a:rPr lang="en-US" altLang="de-DE" dirty="0"/>
              <a:t>billions files</a:t>
            </a:r>
          </a:p>
          <a:p>
            <a:pPr lvl="1"/>
            <a:r>
              <a:rPr lang="en-US" altLang="de-DE" dirty="0" smtClean="0"/>
              <a:t>117 Terabyte </a:t>
            </a:r>
            <a:r>
              <a:rPr lang="en-US" altLang="de-DE" dirty="0"/>
              <a:t>data incoming per day</a:t>
            </a:r>
          </a:p>
          <a:p>
            <a:pPr lvl="1"/>
            <a:r>
              <a:rPr lang="en-US" altLang="de-DE" dirty="0" smtClean="0"/>
              <a:t>9,654 </a:t>
            </a:r>
            <a:r>
              <a:rPr lang="en-US" altLang="de-DE" dirty="0"/>
              <a:t>registered systems</a:t>
            </a:r>
          </a:p>
          <a:p>
            <a:r>
              <a:rPr lang="en-US" altLang="de-DE" dirty="0"/>
              <a:t>Configuration</a:t>
            </a:r>
          </a:p>
          <a:p>
            <a:pPr lvl="1"/>
            <a:r>
              <a:rPr lang="en-US" altLang="de-DE" dirty="0"/>
              <a:t>5 tape libraries</a:t>
            </a:r>
          </a:p>
          <a:p>
            <a:pPr lvl="1"/>
            <a:r>
              <a:rPr lang="en-US" altLang="de-DE" dirty="0" smtClean="0"/>
              <a:t>154 </a:t>
            </a:r>
            <a:r>
              <a:rPr lang="en-US" altLang="de-DE" dirty="0"/>
              <a:t>tape drives</a:t>
            </a:r>
          </a:p>
          <a:p>
            <a:pPr lvl="1"/>
            <a:r>
              <a:rPr lang="en-US" altLang="de-DE" dirty="0"/>
              <a:t>46,000 tape cartridges</a:t>
            </a:r>
          </a:p>
          <a:p>
            <a:pPr lvl="1"/>
            <a:r>
              <a:rPr lang="en-US" altLang="de-DE" dirty="0"/>
              <a:t>approx. 3 </a:t>
            </a:r>
            <a:r>
              <a:rPr lang="en-US" altLang="de-DE" dirty="0" smtClean="0"/>
              <a:t>Petabyte </a:t>
            </a:r>
            <a:r>
              <a:rPr lang="en-US" altLang="de-DE" dirty="0"/>
              <a:t>disk </a:t>
            </a:r>
            <a:r>
              <a:rPr lang="en-US" altLang="de-DE" dirty="0" smtClean="0"/>
              <a:t>cache</a:t>
            </a:r>
            <a:endParaRPr lang="en-US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Backup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Archiving</a:t>
            </a:r>
            <a:r>
              <a:rPr lang="de-DE" altLang="de-DE" dirty="0"/>
              <a:t> Systems at LRZ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66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LRZ: a </a:t>
            </a:r>
            <a:r>
              <a:rPr lang="de-DE" altLang="de-DE" dirty="0" err="1"/>
              <a:t>Supercomputing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  <p:sp>
        <p:nvSpPr>
          <p:cNvPr id="19" name="Inhaltsplatzhalter 1"/>
          <p:cNvSpPr>
            <a:spLocks noGrp="1"/>
          </p:cNvSpPr>
          <p:nvPr>
            <p:ph idx="1"/>
          </p:nvPr>
        </p:nvSpPr>
        <p:spPr>
          <a:xfrm>
            <a:off x="502509" y="1746618"/>
            <a:ext cx="8946291" cy="5160619"/>
          </a:xfrm>
        </p:spPr>
        <p:txBody>
          <a:bodyPr anchor="t"/>
          <a:lstStyle/>
          <a:p>
            <a:pPr>
              <a:defRPr/>
            </a:pPr>
            <a:r>
              <a:rPr lang="de-DE" dirty="0"/>
              <a:t>SuperMUC (Phase 1) 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3 </a:t>
            </a:r>
            <a:r>
              <a:rPr lang="de-DE" dirty="0"/>
              <a:t>PF, &gt; 300 TB Memory, </a:t>
            </a:r>
            <a:br>
              <a:rPr lang="de-DE" dirty="0"/>
            </a:br>
            <a:r>
              <a:rPr lang="de-DE" dirty="0"/>
              <a:t>&gt; 156,000 </a:t>
            </a:r>
            <a:r>
              <a:rPr lang="de-DE" dirty="0" err="1"/>
              <a:t>cores</a:t>
            </a:r>
            <a:endParaRPr lang="de-DE" dirty="0"/>
          </a:p>
          <a:p>
            <a:pPr>
              <a:defRPr/>
            </a:pPr>
            <a:r>
              <a:rPr lang="de-DE" dirty="0"/>
              <a:t>SuperMUC (Phase 2)</a:t>
            </a:r>
          </a:p>
          <a:p>
            <a:pPr lvl="1">
              <a:defRPr/>
            </a:pPr>
            <a:r>
              <a:rPr lang="de-DE" dirty="0"/>
              <a:t>3 PF, 200 TB Memory</a:t>
            </a:r>
            <a:br>
              <a:rPr lang="de-DE" dirty="0"/>
            </a:br>
            <a:r>
              <a:rPr lang="de-DE" dirty="0"/>
              <a:t>&gt; </a:t>
            </a:r>
            <a:r>
              <a:rPr lang="de-DE" dirty="0" smtClean="0"/>
              <a:t>86,000 </a:t>
            </a:r>
            <a:r>
              <a:rPr lang="de-DE" dirty="0"/>
              <a:t>cores</a:t>
            </a:r>
          </a:p>
          <a:p>
            <a:pPr>
              <a:defRPr/>
            </a:pPr>
            <a:r>
              <a:rPr lang="de-DE" dirty="0" smtClean="0"/>
              <a:t>Linux </a:t>
            </a:r>
            <a:r>
              <a:rPr lang="de-DE" dirty="0"/>
              <a:t>Cluster</a:t>
            </a:r>
          </a:p>
          <a:p>
            <a:pPr lvl="1">
              <a:defRPr/>
            </a:pPr>
            <a:r>
              <a:rPr lang="de-DE" dirty="0" err="1" smtClean="0"/>
              <a:t>Heteorogenous</a:t>
            </a:r>
            <a:r>
              <a:rPr lang="de-DE" dirty="0" smtClean="0"/>
              <a:t>,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flavours</a:t>
            </a:r>
            <a:endParaRPr lang="de-DE" dirty="0"/>
          </a:p>
          <a:p>
            <a:pPr lvl="1">
              <a:defRPr/>
            </a:pPr>
            <a:r>
              <a:rPr lang="de-DE" dirty="0" err="1" smtClean="0"/>
              <a:t>Continuously</a:t>
            </a:r>
            <a:r>
              <a:rPr lang="de-DE" dirty="0" smtClean="0"/>
              <a:t> </a:t>
            </a:r>
            <a:r>
              <a:rPr lang="de-DE" dirty="0" err="1"/>
              <a:t>expanded</a:t>
            </a:r>
            <a:endParaRPr lang="de-DE" dirty="0"/>
          </a:p>
          <a:p>
            <a:pPr lvl="1">
              <a:defRPr/>
            </a:pPr>
            <a:r>
              <a:rPr lang="de-DE" dirty="0" smtClean="0"/>
              <a:t>327 TF, 33 TB, 16.180 </a:t>
            </a:r>
            <a:r>
              <a:rPr lang="de-DE" dirty="0" err="1" smtClean="0"/>
              <a:t>cores</a:t>
            </a:r>
            <a:endParaRPr lang="de-DE" dirty="0" smtClean="0"/>
          </a:p>
          <a:p>
            <a:pPr lvl="1">
              <a:defRPr/>
            </a:pPr>
            <a:r>
              <a:rPr lang="de-DE" dirty="0" err="1"/>
              <a:t>Housing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LCG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5345723" y="2560320"/>
            <a:ext cx="4459135" cy="3733072"/>
            <a:chOff x="7697788" y="2628709"/>
            <a:chExt cx="4414838" cy="3734301"/>
          </a:xfrm>
        </p:grpSpPr>
        <p:grpSp>
          <p:nvGrpSpPr>
            <p:cNvPr id="21" name="Gruppieren 36"/>
            <p:cNvGrpSpPr>
              <a:grpSpLocks/>
            </p:cNvGrpSpPr>
            <p:nvPr/>
          </p:nvGrpSpPr>
          <p:grpSpPr bwMode="auto">
            <a:xfrm>
              <a:off x="7697788" y="2628709"/>
              <a:ext cx="4414838" cy="3606800"/>
              <a:chOff x="5147229" y="1785612"/>
              <a:chExt cx="4414283" cy="3606349"/>
            </a:xfrm>
          </p:grpSpPr>
          <p:sp>
            <p:nvSpPr>
              <p:cNvPr id="23" name="Gleichschenkliges Dreieck 37"/>
              <p:cNvSpPr>
                <a:spLocks noChangeArrowheads="1"/>
              </p:cNvSpPr>
              <p:nvPr/>
            </p:nvSpPr>
            <p:spPr bwMode="auto">
              <a:xfrm>
                <a:off x="5147230" y="1785612"/>
                <a:ext cx="4414282" cy="3278329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92D05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de-DE" altLang="de-DE" sz="120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Line 7"/>
              <p:cNvSpPr>
                <a:spLocks noChangeShapeType="1"/>
              </p:cNvSpPr>
              <p:nvPr/>
            </p:nvSpPr>
            <p:spPr bwMode="auto">
              <a:xfrm>
                <a:off x="5857413" y="4145484"/>
                <a:ext cx="3103575" cy="18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" name="Text Box 9"/>
              <p:cNvSpPr txBox="1">
                <a:spLocks noChangeArrowheads="1"/>
              </p:cNvSpPr>
              <p:nvPr/>
            </p:nvSpPr>
            <p:spPr bwMode="auto">
              <a:xfrm>
                <a:off x="6803645" y="2671500"/>
                <a:ext cx="1101446" cy="76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sz="1600" b="1" dirty="0">
                  <a:latin typeface="Arial" panose="020B0604020202020204" pitchFamily="34" charset="0"/>
                </a:endParaRPr>
              </a:p>
              <a:p>
                <a:pPr algn="ctr"/>
                <a:r>
                  <a:rPr lang="de-DE" altLang="de-DE" sz="1400" b="1" dirty="0" err="1">
                    <a:latin typeface="Arial" panose="020B0604020202020204" pitchFamily="34" charset="0"/>
                  </a:rPr>
                  <a:t>SuperMUC</a:t>
                </a:r>
                <a:r>
                  <a:rPr lang="de-DE" altLang="de-DE" sz="1400" b="1" dirty="0">
                    <a:latin typeface="Arial" panose="020B0604020202020204" pitchFamily="34" charset="0"/>
                  </a:rPr>
                  <a:t/>
                </a:r>
                <a:br>
                  <a:rPr lang="de-DE" altLang="de-DE" sz="1400" b="1" dirty="0">
                    <a:latin typeface="Arial" panose="020B0604020202020204" pitchFamily="34" charset="0"/>
                  </a:rPr>
                </a:br>
                <a:r>
                  <a:rPr lang="de-DE" altLang="de-DE" sz="1400" b="1" dirty="0">
                    <a:latin typeface="Arial" panose="020B0604020202020204" pitchFamily="34" charset="0"/>
                  </a:rPr>
                  <a:t>6 PF</a:t>
                </a:r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5147229" y="5063941"/>
                <a:ext cx="4414283" cy="328020"/>
              </a:xfrm>
              <a:prstGeom prst="rect">
                <a:avLst/>
              </a:prstGeom>
              <a:solidFill>
                <a:srgbClr val="CCFF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 b="1">
                    <a:latin typeface="Arial" panose="020B0604020202020204" pitchFamily="34" charset="0"/>
                  </a:rPr>
                  <a:t>Linux Hosting and Housing / Grid / LHC</a:t>
                </a:r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>
                <a:off x="6376997" y="3453950"/>
                <a:ext cx="1954748" cy="187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8380852" y="4480443"/>
              <a:ext cx="2962275" cy="188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500"/>
                </a:spcBef>
                <a:spcAft>
                  <a:spcPts val="0"/>
                </a:spcAft>
              </a:pPr>
              <a:r>
                <a:rPr lang="de-DE" altLang="de-DE" sz="1200" b="1" dirty="0">
                  <a:latin typeface="Arial" panose="020B0604020202020204" pitchFamily="34" charset="0"/>
                </a:rPr>
                <a:t>Large </a:t>
              </a:r>
              <a:r>
                <a:rPr lang="de-DE" altLang="de-DE" sz="1200" b="1" dirty="0" err="1">
                  <a:latin typeface="Arial" panose="020B0604020202020204" pitchFamily="34" charset="0"/>
                </a:rPr>
                <a:t>Shared</a:t>
              </a:r>
              <a:r>
                <a:rPr lang="de-DE" altLang="de-DE" sz="1200" b="1" dirty="0">
                  <a:latin typeface="Arial" panose="020B0604020202020204" pitchFamily="34" charset="0"/>
                </a:rPr>
                <a:t> Memory</a:t>
              </a:r>
              <a:br>
                <a:rPr lang="de-DE" altLang="de-DE" sz="1200" b="1" dirty="0">
                  <a:latin typeface="Arial" panose="020B0604020202020204" pitchFamily="34" charset="0"/>
                </a:rPr>
              </a:br>
              <a:r>
                <a:rPr lang="de-DE" altLang="de-DE" sz="1200" b="1" dirty="0">
                  <a:latin typeface="Arial" panose="020B0604020202020204" pitchFamily="34" charset="0"/>
                </a:rPr>
                <a:t>SGI Ultra </a:t>
              </a:r>
              <a:r>
                <a:rPr lang="de-DE" altLang="de-DE" sz="1200" b="1" dirty="0" err="1">
                  <a:latin typeface="Arial" panose="020B0604020202020204" pitchFamily="34" charset="0"/>
                </a:rPr>
                <a:t>Violet</a:t>
              </a:r>
              <a:r>
                <a:rPr lang="de-DE" altLang="de-DE" sz="1200" b="1" dirty="0">
                  <a:latin typeface="Arial" panose="020B0604020202020204" pitchFamily="34" charset="0"/>
                </a:rPr>
                <a:t/>
              </a:r>
              <a:br>
                <a:rPr lang="de-DE" altLang="de-DE" sz="1200" b="1" dirty="0">
                  <a:latin typeface="Arial" panose="020B0604020202020204" pitchFamily="34" charset="0"/>
                </a:rPr>
              </a:br>
              <a:r>
                <a:rPr lang="de-DE" altLang="de-DE" sz="1200" b="1" dirty="0">
                  <a:latin typeface="Arial" panose="020B0604020202020204" pitchFamily="34" charset="0"/>
                </a:rPr>
                <a:t/>
              </a:r>
              <a:br>
                <a:rPr lang="de-DE" altLang="de-DE" sz="1200" b="1" dirty="0">
                  <a:latin typeface="Arial" panose="020B0604020202020204" pitchFamily="34" charset="0"/>
                </a:rPr>
              </a:br>
              <a:r>
                <a:rPr lang="de-DE" altLang="de-DE" sz="1200" b="1" dirty="0">
                  <a:latin typeface="Arial" panose="020B0604020202020204" pitchFamily="34" charset="0"/>
                </a:rPr>
                <a:t>General </a:t>
              </a:r>
              <a:r>
                <a:rPr lang="de-DE" altLang="de-DE" sz="1200" b="1" dirty="0" err="1">
                  <a:latin typeface="Arial" panose="020B0604020202020204" pitchFamily="34" charset="0"/>
                </a:rPr>
                <a:t>Purpose</a:t>
              </a:r>
              <a:r>
                <a:rPr lang="de-DE" altLang="de-DE" sz="1200" b="1" dirty="0">
                  <a:latin typeface="Arial" panose="020B0604020202020204" pitchFamily="34" charset="0"/>
                </a:rPr>
                <a:t> Parallel: SGI </a:t>
              </a:r>
              <a:r>
                <a:rPr lang="de-DE" altLang="de-DE" sz="1200" b="1" dirty="0" err="1" smtClean="0">
                  <a:latin typeface="Arial" panose="020B0604020202020204" pitchFamily="34" charset="0"/>
                </a:rPr>
                <a:t>Ice</a:t>
              </a:r>
              <a:endParaRPr lang="de-DE" altLang="de-DE" sz="1200" b="1" dirty="0" smtClean="0">
                <a:latin typeface="Arial" panose="020B0604020202020204" pitchFamily="34" charset="0"/>
              </a:endParaRPr>
            </a:p>
            <a:p>
              <a:pPr algn="ctr">
                <a:spcBef>
                  <a:spcPts val="500"/>
                </a:spcBef>
                <a:spcAft>
                  <a:spcPts val="0"/>
                </a:spcAft>
              </a:pPr>
              <a:r>
                <a:rPr lang="de-DE" altLang="de-DE" sz="1200" b="1" dirty="0" err="1" smtClean="0">
                  <a:latin typeface="Arial" panose="020B0604020202020204" pitchFamily="34" charset="0"/>
                </a:rPr>
                <a:t>Massively</a:t>
              </a:r>
              <a:r>
                <a:rPr lang="de-DE" altLang="de-DE" sz="1200" b="1" dirty="0" smtClean="0">
                  <a:latin typeface="Arial" panose="020B0604020202020204" pitchFamily="34" charset="0"/>
                </a:rPr>
                <a:t> </a:t>
              </a:r>
              <a:r>
                <a:rPr lang="de-DE" altLang="de-DE" sz="1200" b="1" dirty="0">
                  <a:latin typeface="Arial" panose="020B0604020202020204" pitchFamily="34" charset="0"/>
                </a:rPr>
                <a:t>Parallel </a:t>
              </a:r>
              <a:r>
                <a:rPr lang="de-DE" altLang="de-DE" sz="1200" b="1" dirty="0" smtClean="0">
                  <a:latin typeface="Arial" panose="020B0604020202020204" pitchFamily="34" charset="0"/>
                </a:rPr>
                <a:t>Processing</a:t>
              </a:r>
            </a:p>
            <a:p>
              <a:pPr algn="ctr">
                <a:spcBef>
                  <a:spcPts val="500"/>
                </a:spcBef>
                <a:spcAft>
                  <a:spcPts val="0"/>
                </a:spcAft>
              </a:pPr>
              <a:r>
                <a:rPr lang="de-DE" altLang="de-DE" sz="1200" b="1" dirty="0" err="1" smtClean="0">
                  <a:latin typeface="Arial" panose="020B0604020202020204" pitchFamily="34" charset="0"/>
                </a:rPr>
                <a:t>Massively</a:t>
              </a:r>
              <a:r>
                <a:rPr lang="de-DE" altLang="de-DE" sz="1200" b="1" dirty="0" smtClean="0">
                  <a:latin typeface="Arial" panose="020B0604020202020204" pitchFamily="34" charset="0"/>
                </a:rPr>
                <a:t> </a:t>
              </a:r>
              <a:r>
                <a:rPr lang="de-DE" altLang="de-DE" sz="1200" b="1" dirty="0">
                  <a:latin typeface="Arial" panose="020B0604020202020204" pitchFamily="34" charset="0"/>
                </a:rPr>
                <a:t>Serial </a:t>
              </a:r>
              <a:r>
                <a:rPr lang="de-DE" altLang="de-DE" sz="1200" b="1" dirty="0" smtClean="0">
                  <a:latin typeface="Arial" panose="020B0604020202020204" pitchFamily="34" charset="0"/>
                </a:rPr>
                <a:t>Processing</a:t>
              </a:r>
              <a:r>
                <a:rPr lang="de-DE" altLang="de-DE" sz="1200" b="1" dirty="0">
                  <a:latin typeface="Arial" panose="020B0604020202020204" pitchFamily="34" charset="0"/>
                </a:rPr>
                <a:t/>
              </a:r>
              <a:br>
                <a:rPr lang="de-DE" altLang="de-DE" sz="1200" b="1" dirty="0">
                  <a:latin typeface="Arial" panose="020B0604020202020204" pitchFamily="34" charset="0"/>
                </a:rPr>
              </a:br>
              <a:r>
                <a:rPr lang="de-DE" altLang="de-DE" sz="1200" b="1" dirty="0">
                  <a:latin typeface="Arial" panose="020B0604020202020204" pitchFamily="34" charset="0"/>
                </a:rPr>
                <a:t/>
              </a:r>
              <a:br>
                <a:rPr lang="de-DE" altLang="de-DE" sz="1200" b="1" dirty="0">
                  <a:latin typeface="Arial" panose="020B0604020202020204" pitchFamily="34" charset="0"/>
                </a:rPr>
              </a:br>
              <a:r>
                <a:rPr lang="de-DE" altLang="de-DE" sz="1200" b="1" dirty="0">
                  <a:latin typeface="Arial" panose="020B0604020202020204" pitchFamily="34" charset="0"/>
                </a:rPr>
                <a:t/>
              </a:r>
              <a:br>
                <a:rPr lang="de-DE" altLang="de-DE" sz="1200" b="1" dirty="0">
                  <a:latin typeface="Arial" panose="020B0604020202020204" pitchFamily="34" charset="0"/>
                </a:rPr>
              </a:br>
              <a:endParaRPr lang="de-DE" altLang="de-DE" sz="12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5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IT Management</a:t>
            </a:r>
          </a:p>
          <a:p>
            <a:r>
              <a:rPr lang="de-DE" altLang="de-DE" dirty="0" err="1"/>
              <a:t>Piloting</a:t>
            </a:r>
            <a:r>
              <a:rPr lang="de-DE" altLang="de-DE" dirty="0"/>
              <a:t> </a:t>
            </a:r>
            <a:r>
              <a:rPr lang="de-DE" altLang="de-DE" dirty="0" err="1"/>
              <a:t>new</a:t>
            </a:r>
            <a:r>
              <a:rPr lang="de-DE" altLang="de-DE" dirty="0"/>
              <a:t> Network Technologies</a:t>
            </a:r>
          </a:p>
          <a:p>
            <a:r>
              <a:rPr lang="de-DE" altLang="de-DE" dirty="0"/>
              <a:t>Long-term </a:t>
            </a:r>
            <a:r>
              <a:rPr lang="de-DE" altLang="de-DE" dirty="0" err="1"/>
              <a:t>Archiving</a:t>
            </a:r>
            <a:endParaRPr lang="de-DE" altLang="de-DE" dirty="0"/>
          </a:p>
          <a:p>
            <a:r>
              <a:rPr lang="de-DE" altLang="de-DE" dirty="0" err="1"/>
              <a:t>Grids</a:t>
            </a:r>
            <a:endParaRPr lang="de-DE" altLang="de-DE" dirty="0"/>
          </a:p>
          <a:p>
            <a:r>
              <a:rPr lang="de-DE" altLang="de-DE" dirty="0" err="1"/>
              <a:t>Computational</a:t>
            </a:r>
            <a:r>
              <a:rPr lang="de-DE" altLang="de-DE" dirty="0"/>
              <a:t> Science, Computer </a:t>
            </a:r>
            <a:r>
              <a:rPr lang="de-DE" altLang="de-DE" dirty="0" err="1"/>
              <a:t>Architecture</a:t>
            </a:r>
            <a:endParaRPr lang="de-DE" altLang="de-DE" dirty="0"/>
          </a:p>
          <a:p>
            <a:r>
              <a:rPr lang="de-DE" altLang="de-DE" dirty="0"/>
              <a:t>Computer </a:t>
            </a:r>
            <a:r>
              <a:rPr lang="de-DE" altLang="de-DE" dirty="0" err="1"/>
              <a:t>Architecture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Servers </a:t>
            </a:r>
            <a:r>
              <a:rPr lang="de-DE" altLang="de-DE" dirty="0" err="1"/>
              <a:t>and</a:t>
            </a:r>
            <a:r>
              <a:rPr lang="de-DE" altLang="de-DE" dirty="0"/>
              <a:t> Supercomputers</a:t>
            </a:r>
          </a:p>
          <a:p>
            <a:r>
              <a:rPr lang="de-DE" altLang="de-DE" dirty="0" err="1"/>
              <a:t>Energy</a:t>
            </a:r>
            <a:r>
              <a:rPr lang="de-DE" altLang="de-DE" dirty="0"/>
              <a:t> </a:t>
            </a:r>
            <a:r>
              <a:rPr lang="de-DE" altLang="de-DE" dirty="0" err="1"/>
              <a:t>Efficient</a:t>
            </a:r>
            <a:r>
              <a:rPr lang="de-DE" altLang="de-DE" dirty="0"/>
              <a:t> Servers </a:t>
            </a:r>
            <a:r>
              <a:rPr lang="de-DE" altLang="de-DE" dirty="0" err="1"/>
              <a:t>and</a:t>
            </a:r>
            <a:r>
              <a:rPr lang="de-DE" altLang="de-DE" dirty="0"/>
              <a:t> Datacenters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Research at LRZ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6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IT Management (</a:t>
            </a:r>
            <a:r>
              <a:rPr lang="de-DE" altLang="de-DE" dirty="0" err="1"/>
              <a:t>Methods</a:t>
            </a:r>
            <a:r>
              <a:rPr lang="de-DE" altLang="de-DE" dirty="0"/>
              <a:t>, </a:t>
            </a:r>
            <a:r>
              <a:rPr lang="de-DE" altLang="de-DE" dirty="0" err="1"/>
              <a:t>Architectures</a:t>
            </a:r>
            <a:r>
              <a:rPr lang="de-DE" altLang="de-DE" dirty="0"/>
              <a:t>, Tools)</a:t>
            </a:r>
          </a:p>
          <a:p>
            <a:pPr lvl="1"/>
            <a:r>
              <a:rPr lang="de-DE" altLang="de-DE" dirty="0"/>
              <a:t>Research Topics</a:t>
            </a:r>
          </a:p>
          <a:p>
            <a:pPr lvl="2"/>
            <a:r>
              <a:rPr lang="de-DE" altLang="de-DE" dirty="0"/>
              <a:t>Service Management (Impact Analysis, CSM, SLA </a:t>
            </a:r>
            <a:r>
              <a:rPr lang="de-DE" altLang="de-DE" dirty="0" err="1"/>
              <a:t>Mgmt</a:t>
            </a:r>
            <a:r>
              <a:rPr lang="de-DE" altLang="de-DE" dirty="0"/>
              <a:t>, Monitoring)</a:t>
            </a:r>
          </a:p>
          <a:p>
            <a:pPr lvl="2"/>
            <a:r>
              <a:rPr lang="de-DE" altLang="de-DE" dirty="0"/>
              <a:t>ITIL (</a:t>
            </a:r>
            <a:r>
              <a:rPr lang="de-DE" altLang="de-DE" dirty="0" err="1"/>
              <a:t>Process</a:t>
            </a:r>
            <a:r>
              <a:rPr lang="de-DE" altLang="de-DE" dirty="0"/>
              <a:t> </a:t>
            </a:r>
            <a:r>
              <a:rPr lang="de-DE" altLang="de-DE" dirty="0" err="1"/>
              <a:t>Refinements</a:t>
            </a:r>
            <a:r>
              <a:rPr lang="de-DE" altLang="de-DE" dirty="0"/>
              <a:t>, Mapping </a:t>
            </a:r>
            <a:r>
              <a:rPr lang="de-DE" altLang="de-DE" dirty="0" err="1"/>
              <a:t>to</a:t>
            </a:r>
            <a:r>
              <a:rPr lang="de-DE" altLang="de-DE" dirty="0"/>
              <a:t> </a:t>
            </a:r>
            <a:r>
              <a:rPr lang="de-DE" altLang="de-DE" dirty="0" err="1"/>
              <a:t>tools</a:t>
            </a:r>
            <a:r>
              <a:rPr lang="de-DE" altLang="de-DE" dirty="0"/>
              <a:t>, Benchmarking)</a:t>
            </a:r>
          </a:p>
          <a:p>
            <a:pPr lvl="2"/>
            <a:r>
              <a:rPr lang="de-DE" altLang="de-DE" dirty="0"/>
              <a:t>Cross-Domain Management</a:t>
            </a:r>
          </a:p>
          <a:p>
            <a:pPr lvl="2"/>
            <a:r>
              <a:rPr lang="de-DE" altLang="de-DE" dirty="0"/>
              <a:t>Security Management in </a:t>
            </a:r>
            <a:r>
              <a:rPr lang="de-DE" altLang="de-DE" dirty="0" err="1"/>
              <a:t>Federations</a:t>
            </a:r>
            <a:endParaRPr lang="de-DE" altLang="de-DE" dirty="0"/>
          </a:p>
          <a:p>
            <a:pPr lvl="2"/>
            <a:r>
              <a:rPr lang="de-DE" altLang="de-DE" dirty="0" err="1"/>
              <a:t>Virtualization</a:t>
            </a:r>
            <a:endParaRPr lang="de-DE" altLang="de-DE" dirty="0"/>
          </a:p>
          <a:p>
            <a:pPr lvl="1"/>
            <a:r>
              <a:rPr lang="de-DE" altLang="de-DE" dirty="0"/>
              <a:t>Projects</a:t>
            </a:r>
          </a:p>
          <a:p>
            <a:pPr lvl="2"/>
            <a:r>
              <a:rPr lang="de-DE" altLang="de-DE" dirty="0" err="1"/>
              <a:t>WebCNM</a:t>
            </a:r>
            <a:r>
              <a:rPr lang="de-DE" altLang="de-DE" dirty="0"/>
              <a:t>, GN3plus, </a:t>
            </a:r>
            <a:r>
              <a:rPr lang="de-DE" altLang="de-DE" dirty="0" smtClean="0"/>
              <a:t>SASER</a:t>
            </a:r>
            <a:endParaRPr lang="de-DE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Research at LRZ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0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de-DE" altLang="de-DE" dirty="0" err="1"/>
              <a:t>Piloting</a:t>
            </a:r>
            <a:r>
              <a:rPr lang="de-DE" altLang="de-DE" dirty="0"/>
              <a:t> </a:t>
            </a:r>
            <a:r>
              <a:rPr lang="de-DE" altLang="de-DE" dirty="0" err="1"/>
              <a:t>new</a:t>
            </a:r>
            <a:r>
              <a:rPr lang="de-DE" altLang="de-DE" dirty="0"/>
              <a:t> Network Technologies</a:t>
            </a:r>
          </a:p>
          <a:p>
            <a:pPr lvl="1"/>
            <a:r>
              <a:rPr lang="de-DE" altLang="de-DE" dirty="0"/>
              <a:t>Research Topics</a:t>
            </a:r>
          </a:p>
          <a:p>
            <a:pPr lvl="2"/>
            <a:r>
              <a:rPr lang="de-DE" altLang="de-DE" dirty="0"/>
              <a:t>100 </a:t>
            </a:r>
            <a:r>
              <a:rPr lang="de-DE" altLang="de-DE" dirty="0" err="1"/>
              <a:t>Gbit</a:t>
            </a:r>
            <a:r>
              <a:rPr lang="de-DE" altLang="de-DE" dirty="0"/>
              <a:t> Ethernet WANs</a:t>
            </a:r>
          </a:p>
          <a:p>
            <a:r>
              <a:rPr lang="de-DE" altLang="de-DE" dirty="0"/>
              <a:t>Long-term </a:t>
            </a:r>
            <a:r>
              <a:rPr lang="de-DE" altLang="de-DE" dirty="0" err="1"/>
              <a:t>Archiving</a:t>
            </a:r>
            <a:endParaRPr lang="de-DE" altLang="de-DE" dirty="0"/>
          </a:p>
          <a:p>
            <a:pPr lvl="1"/>
            <a:r>
              <a:rPr lang="de-DE" altLang="de-DE" dirty="0"/>
              <a:t>Projects</a:t>
            </a:r>
          </a:p>
          <a:p>
            <a:pPr lvl="2"/>
            <a:r>
              <a:rPr lang="de-DE" altLang="de-DE" dirty="0"/>
              <a:t>Rosetta </a:t>
            </a:r>
            <a:br>
              <a:rPr lang="de-DE" altLang="de-DE" dirty="0"/>
            </a:br>
            <a:r>
              <a:rPr lang="de-DE" altLang="de-DE" dirty="0"/>
              <a:t>(</a:t>
            </a:r>
            <a:r>
              <a:rPr lang="de-DE" altLang="de-DE" dirty="0" err="1"/>
              <a:t>Provisioning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books</a:t>
            </a:r>
            <a:r>
              <a:rPr lang="de-DE" altLang="de-DE" dirty="0"/>
              <a:t>)</a:t>
            </a:r>
          </a:p>
          <a:p>
            <a:pPr lvl="2"/>
            <a:r>
              <a:rPr lang="de-DE" altLang="de-DE" dirty="0"/>
              <a:t>GZEND </a:t>
            </a:r>
            <a:br>
              <a:rPr lang="de-DE" altLang="de-DE" dirty="0"/>
            </a:br>
            <a:r>
              <a:rPr lang="de-DE" altLang="de-DE" dirty="0"/>
              <a:t>(</a:t>
            </a:r>
            <a:r>
              <a:rPr lang="de-DE" altLang="de-DE" dirty="0" err="1"/>
              <a:t>Digitalisation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books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on a large </a:t>
            </a:r>
            <a:r>
              <a:rPr lang="de-DE" altLang="de-DE" dirty="0" err="1"/>
              <a:t>scale</a:t>
            </a:r>
            <a:r>
              <a:rPr lang="de-DE" altLang="de-DE" dirty="0" smtClean="0"/>
              <a:t>)</a:t>
            </a:r>
            <a:endParaRPr lang="de-DE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Research at LRZ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509" y="3040350"/>
            <a:ext cx="2324249" cy="160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1646" y="1746618"/>
            <a:ext cx="2448272" cy="184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7" descr="tit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18" y="5694172"/>
            <a:ext cx="868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2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defRPr/>
            </a:pPr>
            <a:r>
              <a:rPr lang="en-US" dirty="0"/>
              <a:t>Computational Science, Computer Architecture</a:t>
            </a:r>
          </a:p>
          <a:p>
            <a:pPr lvl="1">
              <a:defRPr/>
            </a:pPr>
            <a:r>
              <a:rPr lang="en-US" dirty="0"/>
              <a:t>Research Topics</a:t>
            </a:r>
          </a:p>
          <a:p>
            <a:pPr lvl="2">
              <a:defRPr/>
            </a:pPr>
            <a:r>
              <a:rPr lang="en-US" dirty="0"/>
              <a:t>Computer Architecture for Servers and Supercomputers</a:t>
            </a:r>
          </a:p>
          <a:p>
            <a:pPr lvl="2">
              <a:defRPr/>
            </a:pPr>
            <a:r>
              <a:rPr lang="en-US" dirty="0"/>
              <a:t>Energy Efficient Servers and </a:t>
            </a:r>
            <a:r>
              <a:rPr lang="en-US" dirty="0" err="1"/>
              <a:t>Datacentres</a:t>
            </a:r>
            <a:endParaRPr lang="en-US" dirty="0"/>
          </a:p>
          <a:p>
            <a:pPr lvl="2">
              <a:defRPr/>
            </a:pPr>
            <a:r>
              <a:rPr lang="en-US" dirty="0"/>
              <a:t>Operations Strategies for </a:t>
            </a:r>
            <a:r>
              <a:rPr lang="en-US" dirty="0" err="1"/>
              <a:t>Petaflop</a:t>
            </a:r>
            <a:r>
              <a:rPr lang="en-US" dirty="0"/>
              <a:t> Systems</a:t>
            </a:r>
          </a:p>
          <a:p>
            <a:pPr lvl="2">
              <a:defRPr/>
            </a:pPr>
            <a:r>
              <a:rPr lang="en-US" dirty="0"/>
              <a:t>New Programming Paradigms for </a:t>
            </a:r>
            <a:r>
              <a:rPr lang="en-US" dirty="0" err="1"/>
              <a:t>Petaflop</a:t>
            </a:r>
            <a:r>
              <a:rPr lang="en-US" dirty="0"/>
              <a:t> Systems</a:t>
            </a:r>
          </a:p>
          <a:p>
            <a:pPr lvl="2">
              <a:defRPr/>
            </a:pPr>
            <a:r>
              <a:rPr lang="en-US" dirty="0"/>
              <a:t>Parallelization and Scaling of Applications</a:t>
            </a:r>
          </a:p>
          <a:p>
            <a:pPr lvl="2">
              <a:defRPr/>
            </a:pPr>
            <a:r>
              <a:rPr lang="en-US" dirty="0"/>
              <a:t>Visualization of Large Data Sets, Virtual </a:t>
            </a:r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Research at LRZ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576"/>
              </a:spcBef>
              <a:defRPr/>
            </a:pPr>
            <a:r>
              <a:rPr lang="en-US" dirty="0"/>
              <a:t>Projects</a:t>
            </a:r>
          </a:p>
          <a:p>
            <a:pPr lvl="2">
              <a:spcBef>
                <a:spcPts val="576"/>
              </a:spcBef>
              <a:defRPr/>
            </a:pPr>
            <a:r>
              <a:rPr lang="en-US" dirty="0"/>
              <a:t>DECI (Distributed Extreme Computing Initiative, EU)</a:t>
            </a:r>
          </a:p>
          <a:p>
            <a:pPr lvl="2">
              <a:spcBef>
                <a:spcPts val="576"/>
              </a:spcBef>
              <a:defRPr/>
            </a:pPr>
            <a:r>
              <a:rPr lang="en-US" dirty="0"/>
              <a:t>PRACE (Partnership for Advanced Computing in Europe, EU)</a:t>
            </a:r>
          </a:p>
          <a:p>
            <a:pPr lvl="2">
              <a:spcBef>
                <a:spcPts val="576"/>
              </a:spcBef>
              <a:defRPr/>
            </a:pPr>
            <a:r>
              <a:rPr lang="en-US" dirty="0"/>
              <a:t>KONWIHR (Free State of Bavaria)</a:t>
            </a:r>
          </a:p>
          <a:p>
            <a:pPr lvl="2">
              <a:spcBef>
                <a:spcPts val="576"/>
              </a:spcBef>
              <a:defRPr/>
            </a:pPr>
            <a:r>
              <a:rPr lang="en-US" dirty="0" err="1"/>
              <a:t>Exa</a:t>
            </a:r>
            <a:r>
              <a:rPr lang="en-US" dirty="0"/>
              <a:t>-Scale Computing (</a:t>
            </a:r>
            <a:r>
              <a:rPr lang="en-US" dirty="0" err="1"/>
              <a:t>MontBlanc</a:t>
            </a:r>
            <a:r>
              <a:rPr lang="en-US" dirty="0"/>
              <a:t>, DEEP/-ER; 1 </a:t>
            </a:r>
            <a:r>
              <a:rPr lang="en-US" dirty="0" err="1"/>
              <a:t>Exa</a:t>
            </a:r>
            <a:r>
              <a:rPr lang="en-US" dirty="0"/>
              <a:t> = 1000 Peta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Research at LRZ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57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Leibniz-Rechenzentrum</a:t>
            </a:r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0150"/>
            <a:ext cx="10063899" cy="60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2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err="1"/>
              <a:t>Grids</a:t>
            </a:r>
            <a:endParaRPr lang="de-DE" altLang="de-DE" dirty="0"/>
          </a:p>
          <a:p>
            <a:pPr lvl="1">
              <a:defRPr/>
            </a:pPr>
            <a:r>
              <a:rPr lang="de-DE" altLang="de-DE" dirty="0"/>
              <a:t>Research Topics</a:t>
            </a:r>
          </a:p>
          <a:p>
            <a:pPr lvl="2">
              <a:defRPr/>
            </a:pPr>
            <a:r>
              <a:rPr lang="de-DE" altLang="de-DE" dirty="0"/>
              <a:t>Management </a:t>
            </a:r>
            <a:r>
              <a:rPr lang="de-DE" altLang="de-DE" dirty="0" err="1"/>
              <a:t>of</a:t>
            </a:r>
            <a:r>
              <a:rPr lang="de-DE" altLang="de-DE" dirty="0"/>
              <a:t> Virtual </a:t>
            </a:r>
            <a:r>
              <a:rPr lang="de-DE" altLang="de-DE" dirty="0" err="1"/>
              <a:t>Organizations</a:t>
            </a:r>
            <a:r>
              <a:rPr lang="de-DE" altLang="de-DE" dirty="0"/>
              <a:t> (VO </a:t>
            </a:r>
            <a:r>
              <a:rPr lang="de-DE" altLang="de-DE" dirty="0" err="1"/>
              <a:t>Mgmt</a:t>
            </a:r>
            <a:r>
              <a:rPr lang="de-DE" altLang="de-DE" dirty="0"/>
              <a:t>)</a:t>
            </a:r>
          </a:p>
          <a:p>
            <a:pPr lvl="2">
              <a:defRPr/>
            </a:pPr>
            <a:r>
              <a:rPr lang="de-DE" altLang="de-DE" dirty="0" err="1"/>
              <a:t>Grid</a:t>
            </a:r>
            <a:r>
              <a:rPr lang="de-DE" altLang="de-DE" dirty="0"/>
              <a:t> Monitoring</a:t>
            </a:r>
          </a:p>
          <a:p>
            <a:pPr lvl="2">
              <a:defRPr/>
            </a:pPr>
            <a:r>
              <a:rPr lang="de-DE" altLang="de-DE" dirty="0"/>
              <a:t>Security </a:t>
            </a:r>
            <a:r>
              <a:rPr lang="de-DE" altLang="de-DE" dirty="0" err="1"/>
              <a:t>and</a:t>
            </a:r>
            <a:r>
              <a:rPr lang="de-DE" altLang="de-DE" dirty="0"/>
              <a:t> Intrusion </a:t>
            </a:r>
            <a:r>
              <a:rPr lang="de-DE" altLang="de-DE" dirty="0" err="1"/>
              <a:t>Detection</a:t>
            </a:r>
            <a:r>
              <a:rPr lang="de-DE" altLang="de-DE" dirty="0"/>
              <a:t> on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Grid</a:t>
            </a:r>
            <a:endParaRPr lang="de-DE" altLang="de-DE" dirty="0"/>
          </a:p>
          <a:p>
            <a:pPr lvl="2">
              <a:defRPr/>
            </a:pPr>
            <a:r>
              <a:rPr lang="de-DE" altLang="de-DE" dirty="0" err="1"/>
              <a:t>Grid</a:t>
            </a:r>
            <a:r>
              <a:rPr lang="de-DE" altLang="de-DE" dirty="0"/>
              <a:t> Middlewares</a:t>
            </a:r>
          </a:p>
          <a:p>
            <a:pPr lvl="2">
              <a:defRPr/>
            </a:pPr>
            <a:r>
              <a:rPr lang="de-DE" altLang="de-DE" dirty="0" err="1"/>
              <a:t>Grid</a:t>
            </a:r>
            <a:r>
              <a:rPr lang="de-DE" altLang="de-DE" dirty="0"/>
              <a:t>-Access </a:t>
            </a:r>
            <a:r>
              <a:rPr lang="de-DE" altLang="de-DE" dirty="0" err="1"/>
              <a:t>to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European High Performance Computing Infrastructure PRACE</a:t>
            </a:r>
          </a:p>
          <a:p>
            <a:pPr lvl="2">
              <a:defRPr/>
            </a:pPr>
            <a:r>
              <a:rPr lang="de-DE" altLang="de-DE" dirty="0" err="1"/>
              <a:t>World‘s</a:t>
            </a:r>
            <a:r>
              <a:rPr lang="de-DE" altLang="de-DE" dirty="0"/>
              <a:t> </a:t>
            </a:r>
            <a:r>
              <a:rPr lang="de-DE" altLang="de-DE" dirty="0" err="1"/>
              <a:t>biggest</a:t>
            </a:r>
            <a:r>
              <a:rPr lang="de-DE" altLang="de-DE" dirty="0"/>
              <a:t> </a:t>
            </a:r>
            <a:r>
              <a:rPr lang="de-DE" altLang="de-DE" dirty="0" err="1"/>
              <a:t>Grid</a:t>
            </a:r>
            <a:r>
              <a:rPr lang="de-DE" altLang="de-DE" dirty="0"/>
              <a:t> Project EGI-</a:t>
            </a:r>
            <a:r>
              <a:rPr lang="de-DE" altLang="de-DE" dirty="0" err="1"/>
              <a:t>Inspire</a:t>
            </a:r>
            <a:endParaRPr lang="de-DE" altLang="de-DE" dirty="0"/>
          </a:p>
          <a:p>
            <a:pPr lvl="2">
              <a:defRPr/>
            </a:pPr>
            <a:r>
              <a:rPr lang="de-DE" altLang="de-DE" dirty="0"/>
              <a:t>European </a:t>
            </a:r>
            <a:r>
              <a:rPr lang="de-DE" altLang="de-DE" dirty="0" err="1"/>
              <a:t>Seismology</a:t>
            </a:r>
            <a:r>
              <a:rPr lang="de-DE" altLang="de-DE" dirty="0"/>
              <a:t> Project VERCE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Research at LRZ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1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606804" y="1746618"/>
            <a:ext cx="7964157" cy="5048077"/>
          </a:xfrm>
        </p:spPr>
        <p:txBody>
          <a:bodyPr anchor="t"/>
          <a:lstStyle/>
          <a:p>
            <a:r>
              <a:rPr lang="en-US" altLang="de-DE" dirty="0" err="1"/>
              <a:t>Cooperations</a:t>
            </a:r>
            <a:endParaRPr lang="en-US" altLang="de-DE" dirty="0"/>
          </a:p>
          <a:p>
            <a:pPr lvl="1"/>
            <a:r>
              <a:rPr lang="en-US" altLang="de-DE" dirty="0"/>
              <a:t>Munich Computational Sciences Centre (MCSC)</a:t>
            </a:r>
          </a:p>
          <a:p>
            <a:pPr lvl="1"/>
            <a:r>
              <a:rPr lang="en-US" altLang="de-DE" dirty="0"/>
              <a:t>Munich Centre of Advanced Computing (MAC)</a:t>
            </a:r>
          </a:p>
          <a:p>
            <a:pPr lvl="1"/>
            <a:r>
              <a:rPr lang="en-US" altLang="de-DE" dirty="0"/>
              <a:t>MAC-KAUST (King Abdullah Univ. of Science and Technology)</a:t>
            </a:r>
          </a:p>
          <a:p>
            <a:pPr lvl="1"/>
            <a:r>
              <a:rPr lang="en-US" altLang="de-DE" dirty="0"/>
              <a:t>Gauss Centre for Supercomputing (GCS)</a:t>
            </a:r>
          </a:p>
          <a:p>
            <a:pPr lvl="1"/>
            <a:r>
              <a:rPr lang="en-US" altLang="de-DE" dirty="0"/>
              <a:t>Partnership for Advanced Computing in Europe (PRACE)</a:t>
            </a:r>
          </a:p>
          <a:p>
            <a:pPr lvl="1"/>
            <a:r>
              <a:rPr lang="en-US" altLang="de-DE" dirty="0" err="1"/>
              <a:t>Bayerische</a:t>
            </a:r>
            <a:r>
              <a:rPr lang="en-US" altLang="de-DE" dirty="0"/>
              <a:t> </a:t>
            </a:r>
            <a:r>
              <a:rPr lang="en-US" altLang="de-DE" dirty="0" err="1"/>
              <a:t>Staatsbibliothek</a:t>
            </a:r>
            <a:r>
              <a:rPr lang="en-US" altLang="de-DE" dirty="0"/>
              <a:t> - Bavarian State Library</a:t>
            </a:r>
          </a:p>
          <a:p>
            <a:pPr lvl="1"/>
            <a:r>
              <a:rPr lang="en-US" altLang="de-DE" dirty="0"/>
              <a:t>Intel Parallel Computing Center</a:t>
            </a:r>
          </a:p>
          <a:p>
            <a:pPr lvl="1"/>
            <a:r>
              <a:rPr lang="en-US" altLang="de-DE" dirty="0"/>
              <a:t>Cluster Universe, Large Hadron </a:t>
            </a:r>
            <a:r>
              <a:rPr lang="en-US" altLang="de-DE" dirty="0" err="1"/>
              <a:t>Coolider</a:t>
            </a:r>
            <a:r>
              <a:rPr lang="en-US" altLang="de-DE" dirty="0"/>
              <a:t> Grid</a:t>
            </a:r>
          </a:p>
          <a:p>
            <a:pPr lvl="1"/>
            <a:r>
              <a:rPr lang="en-US" altLang="de-DE" dirty="0" err="1"/>
              <a:t>Stiftung</a:t>
            </a:r>
            <a:r>
              <a:rPr lang="en-US" altLang="de-DE" dirty="0"/>
              <a:t>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dirty="0" err="1" smtClean="0"/>
              <a:t>Hoschulstart</a:t>
            </a:r>
            <a:r>
              <a:rPr lang="en-US" altLang="de-DE" dirty="0" smtClean="0"/>
              <a:t> </a:t>
            </a:r>
            <a:r>
              <a:rPr lang="en-US" altLang="de-DE" dirty="0"/>
              <a:t>- Trust for Admission to Higher </a:t>
            </a:r>
            <a:r>
              <a:rPr lang="en-US" altLang="de-DE" dirty="0" smtClean="0"/>
              <a:t>Education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Cooperations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Partners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4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Partners</a:t>
            </a:r>
          </a:p>
          <a:p>
            <a:pPr lvl="1"/>
            <a:r>
              <a:rPr lang="en-US" altLang="de-DE" dirty="0" err="1"/>
              <a:t>Deutsches</a:t>
            </a:r>
            <a:r>
              <a:rPr lang="en-US" altLang="de-DE" dirty="0"/>
              <a:t> </a:t>
            </a:r>
            <a:r>
              <a:rPr lang="en-US" altLang="de-DE" dirty="0" err="1"/>
              <a:t>Forschungsnetz</a:t>
            </a:r>
            <a:r>
              <a:rPr lang="en-US" altLang="de-DE" dirty="0"/>
              <a:t> (DFN, German NREN)</a:t>
            </a:r>
          </a:p>
          <a:p>
            <a:pPr lvl="1"/>
            <a:r>
              <a:rPr lang="en-US" altLang="de-DE" dirty="0"/>
              <a:t>Industrial Partners (SGI, IBM, Siemens, Hewlett-Packard, </a:t>
            </a:r>
            <a:r>
              <a:rPr lang="en-US" altLang="de-DE" dirty="0" smtClean="0"/>
              <a:t>Intel</a:t>
            </a:r>
            <a:r>
              <a:rPr lang="en-US" altLang="de-DE" smtClean="0"/>
              <a:t>, Microsoft)</a:t>
            </a:r>
            <a:endParaRPr lang="en-US" altLang="de-DE" dirty="0"/>
          </a:p>
          <a:p>
            <a:pPr lvl="1"/>
            <a:r>
              <a:rPr lang="en-US" altLang="de-DE" dirty="0"/>
              <a:t>Munich Network Management </a:t>
            </a:r>
            <a:r>
              <a:rPr lang="en-US" altLang="de-DE" dirty="0" smtClean="0"/>
              <a:t>Team</a:t>
            </a:r>
            <a:endParaRPr lang="en-US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Cooperations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Partners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65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dirty="0"/>
              <a:t>Partners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Max Planck Society (MPG)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Computing </a:t>
            </a:r>
            <a:r>
              <a:rPr lang="de-DE" altLang="de-DE" dirty="0" err="1"/>
              <a:t>Centre</a:t>
            </a:r>
            <a:r>
              <a:rPr lang="de-DE" altLang="de-DE" dirty="0"/>
              <a:t> Garching </a:t>
            </a:r>
            <a:r>
              <a:rPr lang="de-DE" altLang="de-DE" dirty="0" err="1"/>
              <a:t>of</a:t>
            </a:r>
            <a:r>
              <a:rPr lang="de-DE" altLang="de-DE" dirty="0"/>
              <a:t> MPG (RZG)</a:t>
            </a:r>
          </a:p>
          <a:p>
            <a:pPr lvl="1">
              <a:lnSpc>
                <a:spcPct val="80000"/>
              </a:lnSpc>
            </a:pPr>
            <a:r>
              <a:rPr lang="de-DE" altLang="de-DE" dirty="0" err="1"/>
              <a:t>Bavarian</a:t>
            </a:r>
            <a:r>
              <a:rPr lang="de-DE" altLang="de-DE" dirty="0"/>
              <a:t> Academy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Sciences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Humanities</a:t>
            </a:r>
            <a:r>
              <a:rPr lang="de-DE" altLang="de-DE" dirty="0"/>
              <a:t> (BADW)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Leibniz </a:t>
            </a:r>
            <a:r>
              <a:rPr lang="de-DE" altLang="de-DE" dirty="0" err="1"/>
              <a:t>Supercomputing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r>
              <a:rPr lang="de-DE" altLang="de-DE" dirty="0"/>
              <a:t> (LRZ)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Ludwig-Maximilians-Universität München (LMU)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Technische Universität München (TUM</a:t>
            </a:r>
            <a:r>
              <a:rPr lang="de-DE" altLang="de-DE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de-DE" altLang="de-DE" dirty="0" err="1"/>
              <a:t>Munich</a:t>
            </a:r>
            <a:r>
              <a:rPr lang="de-DE" altLang="de-DE" dirty="0"/>
              <a:t> Data Science Center (MDSC)</a:t>
            </a:r>
          </a:p>
          <a:p>
            <a:pPr marL="546100" lvl="1" indent="0">
              <a:lnSpc>
                <a:spcPct val="80000"/>
              </a:lnSpc>
              <a:buNone/>
            </a:pPr>
            <a:endParaRPr lang="de-DE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Munich</a:t>
            </a:r>
            <a:r>
              <a:rPr lang="de-DE" altLang="de-DE" dirty="0"/>
              <a:t> </a:t>
            </a:r>
            <a:r>
              <a:rPr lang="de-DE" altLang="de-DE" dirty="0" err="1"/>
              <a:t>Computational</a:t>
            </a:r>
            <a:r>
              <a:rPr lang="de-DE" altLang="de-DE" dirty="0"/>
              <a:t> </a:t>
            </a:r>
            <a:r>
              <a:rPr lang="de-DE" altLang="de-DE" dirty="0" err="1"/>
              <a:t>Sciences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28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dirty="0"/>
              <a:t>Goals:</a:t>
            </a:r>
          </a:p>
          <a:p>
            <a:pPr lvl="1">
              <a:lnSpc>
                <a:spcPct val="80000"/>
              </a:lnSpc>
            </a:pPr>
            <a:r>
              <a:rPr lang="en-GB" altLang="de-DE" dirty="0"/>
              <a:t>support the development of algorithms and applications suitable for high performance computing, as well as data processing and visualization in various scientific areas,</a:t>
            </a:r>
            <a:endParaRPr lang="en-US" altLang="de-DE" dirty="0"/>
          </a:p>
          <a:p>
            <a:pPr lvl="1">
              <a:lnSpc>
                <a:spcPct val="80000"/>
              </a:lnSpc>
            </a:pPr>
            <a:r>
              <a:rPr lang="en-GB" altLang="de-DE" dirty="0"/>
              <a:t>provide a quality of scientific computing unique throughout Germany, and on an internationally competitive level.</a:t>
            </a:r>
          </a:p>
          <a:p>
            <a:pPr lvl="1">
              <a:lnSpc>
                <a:spcPct val="80000"/>
              </a:lnSpc>
            </a:pPr>
            <a:r>
              <a:rPr lang="en-GB" altLang="de-DE" dirty="0"/>
              <a:t>bundle LRZ’s and RZG’s competence in the areas of high performance computing, large scale data handling and archiving, high performance networking, and optimization of HPC </a:t>
            </a:r>
            <a:r>
              <a:rPr lang="en-GB" altLang="de-DE" dirty="0" smtClean="0"/>
              <a:t>applications</a:t>
            </a:r>
            <a:endParaRPr lang="de-DE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Munich</a:t>
            </a:r>
            <a:r>
              <a:rPr lang="de-DE" altLang="de-DE" dirty="0"/>
              <a:t> </a:t>
            </a:r>
            <a:r>
              <a:rPr lang="de-DE" altLang="de-DE" dirty="0" err="1"/>
              <a:t>Computational</a:t>
            </a:r>
            <a:r>
              <a:rPr lang="de-DE" altLang="de-DE" dirty="0"/>
              <a:t> </a:t>
            </a:r>
            <a:r>
              <a:rPr lang="de-DE" altLang="de-DE" dirty="0" err="1"/>
              <a:t>Sciences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89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606804" y="2207725"/>
            <a:ext cx="7964157" cy="4890529"/>
          </a:xfrm>
        </p:spPr>
        <p:txBody>
          <a:bodyPr anchor="b"/>
          <a:lstStyle/>
          <a:p>
            <a:pPr>
              <a:spcBef>
                <a:spcPts val="400"/>
              </a:spcBef>
            </a:pPr>
            <a:r>
              <a:rPr lang="en-US" altLang="de-DE" dirty="0"/>
              <a:t>The three German national supercomputing </a:t>
            </a:r>
            <a:r>
              <a:rPr lang="en-US" altLang="de-DE" dirty="0" err="1"/>
              <a:t>centres</a:t>
            </a:r>
            <a:r>
              <a:rPr lang="en-US" altLang="de-DE" dirty="0"/>
              <a:t> at </a:t>
            </a:r>
            <a:r>
              <a:rPr lang="en-US" altLang="de-DE" dirty="0" err="1"/>
              <a:t>Jülich</a:t>
            </a:r>
            <a:r>
              <a:rPr lang="en-US" altLang="de-DE" dirty="0"/>
              <a:t>, </a:t>
            </a:r>
            <a:r>
              <a:rPr lang="en-US" altLang="de-DE" dirty="0" err="1"/>
              <a:t>Garching</a:t>
            </a:r>
            <a:r>
              <a:rPr lang="en-US" altLang="de-DE" dirty="0"/>
              <a:t> and Stuttgart joined forces in the Gauss Centre for Supercomputing </a:t>
            </a:r>
          </a:p>
          <a:p>
            <a:pPr lvl="1">
              <a:spcBef>
                <a:spcPts val="400"/>
              </a:spcBef>
            </a:pPr>
            <a:r>
              <a:rPr lang="en-US" altLang="de-DE" dirty="0"/>
              <a:t>John von Neumann </a:t>
            </a:r>
            <a:r>
              <a:rPr lang="en-US" altLang="de-DE" dirty="0" err="1"/>
              <a:t>Institut</a:t>
            </a:r>
            <a:r>
              <a:rPr lang="en-US" altLang="de-DE" dirty="0"/>
              <a:t> </a:t>
            </a:r>
            <a:r>
              <a:rPr lang="en-US" altLang="de-DE" dirty="0" err="1"/>
              <a:t>für</a:t>
            </a:r>
            <a:r>
              <a:rPr lang="en-US" altLang="de-DE" dirty="0"/>
              <a:t> Computing (NIC)</a:t>
            </a:r>
          </a:p>
          <a:p>
            <a:pPr lvl="1">
              <a:spcBef>
                <a:spcPts val="400"/>
              </a:spcBef>
            </a:pPr>
            <a:r>
              <a:rPr lang="en-US" altLang="de-DE" dirty="0" err="1"/>
              <a:t>Höchstleistungsrechenzentrum</a:t>
            </a:r>
            <a:r>
              <a:rPr lang="en-US" altLang="de-DE" dirty="0"/>
              <a:t> Stuttgart (HLRS)</a:t>
            </a:r>
          </a:p>
          <a:p>
            <a:pPr lvl="1">
              <a:spcBef>
                <a:spcPts val="400"/>
              </a:spcBef>
            </a:pPr>
            <a:r>
              <a:rPr lang="en-US" altLang="de-DE" dirty="0"/>
              <a:t>Leibniz Supercomputing Centre (LRZ)</a:t>
            </a:r>
          </a:p>
          <a:p>
            <a:pPr>
              <a:spcBef>
                <a:spcPts val="400"/>
              </a:spcBef>
            </a:pPr>
            <a:r>
              <a:rPr lang="en-US" altLang="de-DE" dirty="0"/>
              <a:t>The largest and most powerful supercomputer infrastructure in Europe. </a:t>
            </a:r>
            <a:br>
              <a:rPr lang="en-US" altLang="de-DE" dirty="0"/>
            </a:br>
            <a:r>
              <a:rPr lang="en-US" altLang="de-DE" dirty="0" smtClean="0"/>
              <a:t>Foundation </a:t>
            </a:r>
            <a:r>
              <a:rPr lang="en-US" altLang="de-DE" dirty="0"/>
              <a:t>of GCS (</a:t>
            </a:r>
            <a:r>
              <a:rPr lang="en-US" altLang="de-DE" dirty="0" err="1"/>
              <a:t>e.V</a:t>
            </a:r>
            <a:r>
              <a:rPr lang="en-US" altLang="de-DE" dirty="0"/>
              <a:t>.) April, 13</a:t>
            </a:r>
            <a:r>
              <a:rPr lang="en-US" altLang="de-DE" baseline="30000" dirty="0"/>
              <a:t>th</a:t>
            </a:r>
            <a:r>
              <a:rPr lang="en-US" altLang="de-DE" dirty="0"/>
              <a:t>, </a:t>
            </a:r>
            <a:r>
              <a:rPr lang="en-US" altLang="de-DE" dirty="0" smtClean="0"/>
              <a:t>2007.</a:t>
            </a:r>
          </a:p>
          <a:p>
            <a:pPr>
              <a:spcBef>
                <a:spcPts val="400"/>
              </a:spcBef>
            </a:pPr>
            <a:r>
              <a:rPr lang="en-US" altLang="de-DE" dirty="0" smtClean="0"/>
              <a:t>Principal </a:t>
            </a:r>
            <a:r>
              <a:rPr lang="en-US" altLang="de-DE" dirty="0"/>
              <a:t>Partner in EU-Project PRACE </a:t>
            </a:r>
            <a:br>
              <a:rPr lang="en-US" altLang="de-DE" dirty="0"/>
            </a:br>
            <a:r>
              <a:rPr lang="en-US" altLang="de-DE" dirty="0"/>
              <a:t>(Partnership for Advanced Computing in Europe</a:t>
            </a:r>
            <a:r>
              <a:rPr lang="en-US" altLang="de-DE" dirty="0" smtClean="0"/>
              <a:t>)</a:t>
            </a:r>
            <a:endParaRPr lang="en-US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06804" y="489053"/>
            <a:ext cx="8453184" cy="978106"/>
          </a:xfrm>
        </p:spPr>
        <p:txBody>
          <a:bodyPr/>
          <a:lstStyle/>
          <a:p>
            <a:r>
              <a:rPr lang="de-DE" altLang="de-DE" dirty="0"/>
              <a:t>The </a:t>
            </a:r>
            <a:r>
              <a:rPr lang="de-DE" altLang="de-DE" dirty="0" err="1"/>
              <a:t>Gauss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Supercomputing</a:t>
            </a:r>
            <a:r>
              <a:rPr lang="de-DE" altLang="de-DE" dirty="0"/>
              <a:t> (GCS)</a:t>
            </a:r>
            <a:br>
              <a:rPr lang="de-DE" altLang="de-DE" dirty="0"/>
            </a:br>
            <a:r>
              <a:rPr lang="de-DE" altLang="de-DE" sz="2550" dirty="0"/>
              <a:t>A </a:t>
            </a:r>
            <a:r>
              <a:rPr lang="de-DE" altLang="de-DE" sz="2550" dirty="0" err="1"/>
              <a:t>joint</a:t>
            </a:r>
            <a:r>
              <a:rPr lang="de-DE" altLang="de-DE" sz="2550" dirty="0"/>
              <a:t> </a:t>
            </a:r>
            <a:r>
              <a:rPr lang="de-DE" altLang="de-DE" sz="2550" dirty="0" err="1"/>
              <a:t>activity</a:t>
            </a:r>
            <a:r>
              <a:rPr lang="de-DE" altLang="de-DE" sz="2550" dirty="0"/>
              <a:t> </a:t>
            </a:r>
            <a:r>
              <a:rPr lang="de-DE" altLang="de-DE" sz="2550" dirty="0" err="1"/>
              <a:t>of</a:t>
            </a:r>
            <a:r>
              <a:rPr lang="de-DE" altLang="de-DE" sz="2550" dirty="0"/>
              <a:t> </a:t>
            </a:r>
            <a:r>
              <a:rPr lang="de-DE" altLang="de-DE" sz="2550" dirty="0" err="1"/>
              <a:t>the</a:t>
            </a:r>
            <a:r>
              <a:rPr lang="de-DE" altLang="de-DE" sz="2550" dirty="0"/>
              <a:t> </a:t>
            </a:r>
            <a:r>
              <a:rPr lang="de-DE" altLang="de-DE" sz="2550" dirty="0" err="1"/>
              <a:t>three</a:t>
            </a:r>
            <a:r>
              <a:rPr lang="de-DE" altLang="de-DE" sz="2550" dirty="0"/>
              <a:t> German National HPC </a:t>
            </a:r>
            <a:r>
              <a:rPr lang="de-DE" altLang="de-DE" sz="2550" dirty="0" err="1"/>
              <a:t>Centres</a:t>
            </a:r>
            <a:endParaRPr lang="de-DE" sz="2550" dirty="0"/>
          </a:p>
        </p:txBody>
      </p:sp>
      <p:pic>
        <p:nvPicPr>
          <p:cNvPr id="6" name="Picture 4" descr="Gauss Centre for Supercompu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76" y="1581184"/>
            <a:ext cx="8254744" cy="125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Leibniz </a:t>
            </a:r>
            <a:r>
              <a:rPr lang="de-DE" dirty="0" err="1" smtClean="0"/>
              <a:t>Supercomputing</a:t>
            </a:r>
            <a:r>
              <a:rPr lang="de-DE" dirty="0" smtClean="0"/>
              <a:t> </a:t>
            </a:r>
            <a:r>
              <a:rPr lang="de-DE" dirty="0" err="1" smtClean="0"/>
              <a:t>Centre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</a:t>
            </a:r>
            <a:r>
              <a:rPr lang="de-DE" altLang="de-DE" dirty="0" err="1"/>
              <a:t>supercomputer</a:t>
            </a:r>
            <a:r>
              <a:rPr lang="de-DE" altLang="de-DE" dirty="0"/>
              <a:t> at LRZ: </a:t>
            </a:r>
            <a:r>
              <a:rPr lang="de-DE" altLang="de-DE" dirty="0" err="1"/>
              <a:t>SuperMUC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1" y="1601004"/>
            <a:ext cx="9417328" cy="51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Evolution </a:t>
            </a:r>
            <a:r>
              <a:rPr lang="de-DE" altLang="de-DE" dirty="0" err="1"/>
              <a:t>of</a:t>
            </a:r>
            <a:r>
              <a:rPr lang="de-DE" altLang="de-DE" dirty="0"/>
              <a:t> Peak Performance </a:t>
            </a:r>
            <a:r>
              <a:rPr lang="de-DE" altLang="de-DE" dirty="0" err="1"/>
              <a:t>and</a:t>
            </a:r>
            <a:r>
              <a:rPr lang="de-DE" altLang="de-DE" dirty="0"/>
              <a:t> Memory</a:t>
            </a:r>
            <a:br>
              <a:rPr lang="de-DE" altLang="de-DE" dirty="0"/>
            </a:br>
            <a:r>
              <a:rPr lang="de-DE" altLang="de-DE" dirty="0"/>
              <a:t>(</a:t>
            </a:r>
            <a:r>
              <a:rPr lang="de-DE" altLang="de-DE" dirty="0" err="1"/>
              <a:t>Sum</a:t>
            </a:r>
            <a:r>
              <a:rPr lang="de-DE" altLang="de-DE" dirty="0"/>
              <a:t> </a:t>
            </a:r>
            <a:r>
              <a:rPr lang="de-DE" altLang="de-DE" dirty="0" err="1"/>
              <a:t>over</a:t>
            </a:r>
            <a:r>
              <a:rPr lang="de-DE" altLang="de-DE" dirty="0"/>
              <a:t> all LRZ </a:t>
            </a:r>
            <a:r>
              <a:rPr lang="de-DE" altLang="de-DE" dirty="0" err="1"/>
              <a:t>systems</a:t>
            </a:r>
            <a:r>
              <a:rPr lang="de-DE" altLang="de-DE" dirty="0"/>
              <a:t>)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"/>
          <a:stretch/>
        </p:blipFill>
        <p:spPr bwMode="auto">
          <a:xfrm>
            <a:off x="513610" y="1623054"/>
            <a:ext cx="9045390" cy="54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4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Growth </a:t>
            </a:r>
            <a:r>
              <a:rPr lang="de-DE" dirty="0" err="1" smtClean="0"/>
              <a:t>of</a:t>
            </a:r>
            <a:r>
              <a:rPr lang="de-DE" dirty="0" smtClean="0"/>
              <a:t> Power </a:t>
            </a:r>
            <a:r>
              <a:rPr lang="de-DE" dirty="0" err="1" smtClean="0"/>
              <a:t>Consumption</a:t>
            </a:r>
            <a:endParaRPr lang="de-DE" dirty="0"/>
          </a:p>
        </p:txBody>
      </p:sp>
      <p:sp>
        <p:nvSpPr>
          <p:cNvPr id="6" name="Eingekerbter Pfeil nach rechts 5"/>
          <p:cNvSpPr/>
          <p:nvPr/>
        </p:nvSpPr>
        <p:spPr bwMode="auto">
          <a:xfrm>
            <a:off x="7500878" y="6230699"/>
            <a:ext cx="1714500" cy="695325"/>
          </a:xfrm>
          <a:prstGeom prst="notchedRigh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n-US" sz="1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+mn-lt"/>
              </a:rPr>
              <a:t>Estimated</a:t>
            </a:r>
            <a:endParaRPr lang="en-US" sz="1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625714"/>
              </p:ext>
            </p:extLst>
          </p:nvPr>
        </p:nvGraphicFramePr>
        <p:xfrm>
          <a:off x="477362" y="1774812"/>
          <a:ext cx="9908961" cy="445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50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Computational Fluid Dynamics: </a:t>
            </a:r>
            <a:r>
              <a:rPr lang="en-US" altLang="de-DE" dirty="0" err="1"/>
              <a:t>Optimisation</a:t>
            </a:r>
            <a:r>
              <a:rPr lang="en-US" altLang="de-DE" dirty="0"/>
              <a:t> of turbines and wings, noise reduction, air conditioning in trains</a:t>
            </a:r>
          </a:p>
          <a:p>
            <a:r>
              <a:rPr lang="en-US" altLang="de-DE" dirty="0"/>
              <a:t>Fusion: Plasma in a future fusion reactor (ITER)</a:t>
            </a:r>
          </a:p>
          <a:p>
            <a:r>
              <a:rPr lang="en-US" altLang="de-DE" dirty="0"/>
              <a:t>Astrophysics: Origin and evolution of stars and galaxies</a:t>
            </a:r>
          </a:p>
          <a:p>
            <a:r>
              <a:rPr lang="en-US" altLang="de-DE" dirty="0"/>
              <a:t>Solid State Physics: Superconductivity, surface properties</a:t>
            </a:r>
          </a:p>
          <a:p>
            <a:r>
              <a:rPr lang="en-US" altLang="de-DE" dirty="0"/>
              <a:t>Geophysics: Earth quake </a:t>
            </a:r>
            <a:r>
              <a:rPr lang="en-US" altLang="de-DE" dirty="0" smtClean="0"/>
              <a:t>scenarios</a:t>
            </a:r>
            <a:endParaRPr lang="en-US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Leibniz </a:t>
            </a:r>
            <a:r>
              <a:rPr lang="de-DE" dirty="0" err="1" smtClean="0"/>
              <a:t>Supercomputing</a:t>
            </a:r>
            <a:r>
              <a:rPr lang="de-DE" dirty="0" smtClean="0"/>
              <a:t> </a:t>
            </a:r>
            <a:r>
              <a:rPr lang="de-DE" dirty="0" err="1" smtClean="0"/>
              <a:t>Centre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Examples of Applications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2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Munich</a:t>
            </a:r>
            <a:r>
              <a:rPr lang="de-DE" altLang="de-DE" dirty="0"/>
              <a:t> Region: High-Tech Cluster…</a:t>
            </a:r>
            <a:endParaRPr lang="de-DE" dirty="0"/>
          </a:p>
        </p:txBody>
      </p:sp>
      <p:pic>
        <p:nvPicPr>
          <p:cNvPr id="4" name="Picture 3" descr="Region-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86" y="2809087"/>
            <a:ext cx="63436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86561" y="2016925"/>
            <a:ext cx="1752600" cy="1744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Information and</a:t>
            </a:r>
          </a:p>
          <a:p>
            <a:pPr eaLnBrk="1" hangingPunct="1"/>
            <a:r>
              <a:rPr lang="en-US" altLang="de-DE" sz="1200" b="1" dirty="0">
                <a:latin typeface="+mn-lt"/>
              </a:rPr>
              <a:t>Communication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Siemens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Infineon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Sun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Intel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HP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General Electric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50036" y="3905130"/>
            <a:ext cx="17526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Software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SoftLab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de-DE" altLang="de-DE" sz="1200" dirty="0">
                <a:latin typeface="+mn-lt"/>
              </a:rPr>
              <a:t>Nemetschek 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Oracle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Microsoft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sd&amp;m</a:t>
            </a:r>
            <a:endParaRPr lang="en-US" altLang="de-DE" sz="1200" dirty="0">
              <a:latin typeface="+mn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71486" y="1977237"/>
            <a:ext cx="1752600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Aerospace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smtClean="0">
                <a:latin typeface="+mn-lt"/>
              </a:rPr>
              <a:t>Airbus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ESG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Galileo Industry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Astrium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IABG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smtClean="0">
                <a:latin typeface="+mn-lt"/>
              </a:rPr>
              <a:t>Airbus Helicopters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 …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706571" y="5731675"/>
            <a:ext cx="2035175" cy="101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>
                <a:latin typeface="+mn-lt"/>
              </a:rPr>
              <a:t>Life Sciences, </a:t>
            </a:r>
          </a:p>
          <a:p>
            <a:pPr eaLnBrk="1" hangingPunct="1"/>
            <a:r>
              <a:rPr lang="en-US" altLang="de-DE" sz="1200" b="1">
                <a:latin typeface="+mn-lt"/>
              </a:rPr>
              <a:t>Media, Telecommunication,</a:t>
            </a:r>
          </a:p>
          <a:p>
            <a:pPr eaLnBrk="1" hangingPunct="1"/>
            <a:r>
              <a:rPr lang="en-US" altLang="de-DE" sz="1200" b="1">
                <a:latin typeface="+mn-lt"/>
              </a:rPr>
              <a:t>Environmental Engineering…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4285" y="3672687"/>
            <a:ext cx="1807877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Finance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Allianz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Bay. </a:t>
            </a:r>
            <a:r>
              <a:rPr lang="en-US" altLang="de-DE" sz="1200" dirty="0" err="1">
                <a:latin typeface="+mn-lt"/>
              </a:rPr>
              <a:t>Landesbank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HypoVereinsbank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MünchnerRück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 …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907136" y="5183987"/>
            <a:ext cx="1828800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Venture Capitalists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3i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Apax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Atlas Venture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EarlyBird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TVM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Wellington Partners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 …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07936" y="5041112"/>
            <a:ext cx="1814227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Research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DLR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 err="1">
                <a:latin typeface="+mn-lt"/>
              </a:rPr>
              <a:t>FhG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Max-Planck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LMU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HM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TUM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Univ. der </a:t>
            </a:r>
            <a:r>
              <a:rPr lang="en-US" altLang="de-DE" sz="1200" dirty="0" err="1">
                <a:latin typeface="+mn-lt"/>
              </a:rPr>
              <a:t>Bundeswehr</a:t>
            </a:r>
            <a:endParaRPr lang="en-US" altLang="de-DE" sz="1200" dirty="0">
              <a:latin typeface="+mn-lt"/>
            </a:endParaRP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 …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583800" y="6099756"/>
            <a:ext cx="196113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Patent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European Patent Office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German Patent Office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06686" y="2232825"/>
            <a:ext cx="1752600" cy="101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 b="1" dirty="0">
                <a:latin typeface="+mn-lt"/>
              </a:rPr>
              <a:t>Automotive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BMW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Audi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MAN</a:t>
            </a:r>
          </a:p>
          <a:p>
            <a:pPr indent="-180000" eaLnBrk="1" hangingPunct="1">
              <a:buFontTx/>
              <a:buChar char="•"/>
            </a:pPr>
            <a:r>
              <a:rPr lang="en-US" altLang="de-DE" sz="1200" dirty="0">
                <a:latin typeface="+mn-lt"/>
              </a:rPr>
              <a:t> …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24" y="4582325"/>
            <a:ext cx="504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697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Material Science: Semiconductors</a:t>
            </a:r>
          </a:p>
          <a:p>
            <a:r>
              <a:rPr lang="en-US" altLang="de-DE" dirty="0"/>
              <a:t>Chemistry: Catalytic reactions</a:t>
            </a:r>
          </a:p>
          <a:p>
            <a:r>
              <a:rPr lang="en-US" altLang="de-DE" dirty="0"/>
              <a:t>Medicine and Medical Engineering: Blood flow, aneurysms, air conditioning of operating theatres</a:t>
            </a:r>
          </a:p>
          <a:p>
            <a:r>
              <a:rPr lang="en-US" altLang="de-DE" dirty="0"/>
              <a:t>Biophysics: Properties of viruses, genome analysis</a:t>
            </a:r>
          </a:p>
          <a:p>
            <a:r>
              <a:rPr lang="en-US" altLang="de-DE" dirty="0"/>
              <a:t>Climate research: Currents in </a:t>
            </a:r>
            <a:r>
              <a:rPr lang="en-US" altLang="de-DE" dirty="0" smtClean="0"/>
              <a:t>oceans</a:t>
            </a:r>
            <a:endParaRPr lang="en-US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Examples of Applications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08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solidFill>
                  <a:schemeClr val="tx1"/>
                </a:solidFill>
              </a:rPr>
              <a:t>Distribution </a:t>
            </a:r>
            <a:r>
              <a:rPr lang="de-DE" altLang="de-DE" dirty="0" err="1">
                <a:solidFill>
                  <a:schemeClr val="tx1"/>
                </a:solidFill>
              </a:rPr>
              <a:t>of</a:t>
            </a:r>
            <a:r>
              <a:rPr lang="de-DE" altLang="de-DE" dirty="0">
                <a:solidFill>
                  <a:schemeClr val="tx1"/>
                </a:solidFill>
              </a:rPr>
              <a:t> CPU-</a:t>
            </a:r>
            <a:r>
              <a:rPr lang="de-DE" altLang="de-DE" dirty="0" err="1">
                <a:solidFill>
                  <a:schemeClr val="tx1"/>
                </a:solidFill>
              </a:rPr>
              <a:t>hours</a:t>
            </a:r>
            <a:r>
              <a:rPr lang="de-DE" altLang="de-DE" dirty="0">
                <a:solidFill>
                  <a:schemeClr val="tx1"/>
                </a:solidFill>
              </a:rPr>
              <a:t> </a:t>
            </a:r>
            <a:r>
              <a:rPr lang="de-DE" altLang="de-DE" dirty="0" err="1">
                <a:solidFill>
                  <a:schemeClr val="tx1"/>
                </a:solidFill>
              </a:rPr>
              <a:t>by</a:t>
            </a:r>
            <a:r>
              <a:rPr lang="de-DE" altLang="de-DE" dirty="0">
                <a:solidFill>
                  <a:schemeClr val="tx1"/>
                </a:solidFill>
              </a:rPr>
              <a:t> Research Area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1689100"/>
            <a:ext cx="793217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Safety</a:t>
            </a:r>
            <a:r>
              <a:rPr lang="de-DE" altLang="de-DE" dirty="0"/>
              <a:t> </a:t>
            </a:r>
            <a:r>
              <a:rPr lang="de-DE" altLang="de-DE" dirty="0" err="1"/>
              <a:t>instructions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smtClean="0"/>
              <a:t>Computer </a:t>
            </a:r>
            <a:r>
              <a:rPr lang="de-DE" altLang="de-DE" dirty="0"/>
              <a:t>Cube Tour</a:t>
            </a:r>
            <a:endParaRPr lang="de-DE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447929" y="2065505"/>
            <a:ext cx="4600575" cy="489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marL="423863" indent="-423863" defTabSz="1166813">
              <a:spcBef>
                <a:spcPct val="20000"/>
              </a:spcBef>
              <a:buFont typeface="Wingdings" panose="05000000000000000000" pitchFamily="2" charset="2"/>
              <a:buChar char="q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166813">
              <a:spcBef>
                <a:spcPct val="20000"/>
              </a:spcBef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1668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16681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16681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66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66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66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66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>
                <a:latin typeface="+mn-lt"/>
                <a:cs typeface="+mn-cs"/>
              </a:rPr>
              <a:t>Do not smoke</a:t>
            </a:r>
          </a:p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>
                <a:latin typeface="+mn-lt"/>
                <a:cs typeface="+mn-cs"/>
              </a:rPr>
              <a:t>Do not </a:t>
            </a:r>
            <a:r>
              <a:rPr lang="de-DE" altLang="de-DE" sz="2400" b="0" dirty="0" err="1">
                <a:latin typeface="+mn-lt"/>
                <a:cs typeface="+mn-cs"/>
              </a:rPr>
              <a:t>take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pictures</a:t>
            </a:r>
            <a:endParaRPr lang="de-DE" altLang="de-DE" sz="2400" b="0" dirty="0">
              <a:latin typeface="+mn-lt"/>
              <a:cs typeface="+mn-cs"/>
            </a:endParaRPr>
          </a:p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>
                <a:latin typeface="+mn-lt"/>
                <a:cs typeface="+mn-cs"/>
              </a:rPr>
              <a:t>Do not </a:t>
            </a:r>
            <a:r>
              <a:rPr lang="de-DE" altLang="de-DE" sz="2400" b="0" dirty="0" err="1">
                <a:latin typeface="+mn-lt"/>
                <a:cs typeface="+mn-cs"/>
              </a:rPr>
              <a:t>use</a:t>
            </a:r>
            <a:r>
              <a:rPr lang="de-DE" altLang="de-DE" sz="2400" b="0" dirty="0">
                <a:latin typeface="+mn-lt"/>
                <a:cs typeface="+mn-cs"/>
              </a:rPr>
              <a:t> mobile </a:t>
            </a:r>
            <a:r>
              <a:rPr lang="de-DE" altLang="de-DE" sz="2400" b="0" dirty="0" err="1">
                <a:latin typeface="+mn-lt"/>
                <a:cs typeface="+mn-cs"/>
              </a:rPr>
              <a:t>phones</a:t>
            </a:r>
            <a:endParaRPr lang="de-DE" altLang="de-DE" sz="2400" b="0" dirty="0">
              <a:latin typeface="+mn-lt"/>
              <a:cs typeface="+mn-cs"/>
            </a:endParaRPr>
          </a:p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>
                <a:latin typeface="+mn-lt"/>
                <a:cs typeface="+mn-cs"/>
              </a:rPr>
              <a:t>Do not </a:t>
            </a:r>
            <a:r>
              <a:rPr lang="de-DE" altLang="de-DE" sz="2400" b="0" dirty="0" err="1">
                <a:latin typeface="+mn-lt"/>
                <a:cs typeface="+mn-cs"/>
              </a:rPr>
              <a:t>touch</a:t>
            </a:r>
            <a:endParaRPr lang="de-DE" altLang="de-DE" sz="2400" b="0" dirty="0">
              <a:latin typeface="+mn-lt"/>
              <a:cs typeface="+mn-cs"/>
            </a:endParaRPr>
          </a:p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 err="1">
                <a:latin typeface="+mn-lt"/>
                <a:cs typeface="+mn-cs"/>
              </a:rPr>
              <a:t>Beware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of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steps</a:t>
            </a:r>
            <a:r>
              <a:rPr lang="de-DE" altLang="de-DE" sz="2400" b="0" dirty="0">
                <a:latin typeface="+mn-lt"/>
                <a:cs typeface="+mn-cs"/>
              </a:rPr>
              <a:t>, man </a:t>
            </a:r>
            <a:r>
              <a:rPr lang="de-DE" altLang="de-DE" sz="2400" b="0" dirty="0" err="1">
                <a:latin typeface="+mn-lt"/>
                <a:cs typeface="+mn-cs"/>
              </a:rPr>
              <a:t>holes</a:t>
            </a:r>
            <a:r>
              <a:rPr lang="de-DE" altLang="de-DE" sz="2400" b="0" dirty="0">
                <a:latin typeface="+mn-lt"/>
                <a:cs typeface="+mn-cs"/>
              </a:rPr>
              <a:t>, </a:t>
            </a:r>
            <a:r>
              <a:rPr lang="de-DE" altLang="de-DE" sz="2400" b="0" dirty="0" err="1">
                <a:latin typeface="+mn-lt"/>
                <a:cs typeface="+mn-cs"/>
              </a:rPr>
              <a:t>cables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and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electricity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</a:p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 err="1">
                <a:latin typeface="+mn-lt"/>
                <a:cs typeface="+mn-cs"/>
              </a:rPr>
              <a:t>Beware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of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wet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spots</a:t>
            </a:r>
            <a:r>
              <a:rPr lang="de-DE" altLang="de-DE" sz="2400" b="0" dirty="0">
                <a:latin typeface="+mn-lt"/>
                <a:cs typeface="+mn-cs"/>
              </a:rPr>
              <a:t>, </a:t>
            </a:r>
            <a:r>
              <a:rPr lang="de-DE" altLang="de-DE" sz="2400" b="0" dirty="0" err="1">
                <a:latin typeface="+mn-lt"/>
                <a:cs typeface="+mn-cs"/>
              </a:rPr>
              <a:t>vapours</a:t>
            </a:r>
            <a:r>
              <a:rPr lang="de-DE" altLang="de-DE" sz="2400" b="0" dirty="0">
                <a:latin typeface="+mn-lt"/>
                <a:cs typeface="+mn-cs"/>
              </a:rPr>
              <a:t>, </a:t>
            </a:r>
            <a:r>
              <a:rPr lang="de-DE" altLang="de-DE" sz="2400" b="0" dirty="0" err="1">
                <a:latin typeface="+mn-lt"/>
                <a:cs typeface="+mn-cs"/>
              </a:rPr>
              <a:t>obstacles</a:t>
            </a:r>
            <a:r>
              <a:rPr lang="de-DE" altLang="de-DE" sz="2400" b="0" dirty="0">
                <a:latin typeface="+mn-lt"/>
                <a:cs typeface="+mn-cs"/>
              </a:rPr>
              <a:t> (</a:t>
            </a:r>
            <a:r>
              <a:rPr lang="de-DE" altLang="de-DE" sz="2400" b="0" dirty="0" err="1">
                <a:latin typeface="+mn-lt"/>
                <a:cs typeface="+mn-cs"/>
              </a:rPr>
              <a:t>esp</a:t>
            </a:r>
            <a:r>
              <a:rPr lang="de-DE" altLang="de-DE" sz="2400" b="0" dirty="0">
                <a:latin typeface="+mn-lt"/>
                <a:cs typeface="+mn-cs"/>
              </a:rPr>
              <a:t>. </a:t>
            </a:r>
            <a:r>
              <a:rPr lang="de-DE" altLang="de-DE" sz="2400" b="0" dirty="0" err="1">
                <a:latin typeface="+mn-lt"/>
                <a:cs typeface="+mn-cs"/>
              </a:rPr>
              <a:t>ground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floor</a:t>
            </a:r>
            <a:r>
              <a:rPr lang="de-DE" altLang="de-DE" sz="2400" b="0" dirty="0">
                <a:latin typeface="+mn-lt"/>
                <a:cs typeface="+mn-cs"/>
              </a:rPr>
              <a:t>)</a:t>
            </a:r>
          </a:p>
          <a:p>
            <a:pPr marL="317500" indent="-317500">
              <a:buFont typeface="Wingdings" panose="05000000000000000000" pitchFamily="2" charset="2"/>
              <a:buChar char="n"/>
            </a:pPr>
            <a:r>
              <a:rPr lang="de-DE" altLang="de-DE" sz="2400" b="0" dirty="0">
                <a:latin typeface="+mn-lt"/>
                <a:cs typeface="+mn-cs"/>
              </a:rPr>
              <a:t>Follow </a:t>
            </a:r>
            <a:r>
              <a:rPr lang="de-DE" altLang="de-DE" sz="2400" b="0" dirty="0" err="1">
                <a:latin typeface="+mn-lt"/>
                <a:cs typeface="+mn-cs"/>
              </a:rPr>
              <a:t>your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guide</a:t>
            </a:r>
            <a:r>
              <a:rPr lang="de-DE" altLang="de-DE" sz="2400" b="0" dirty="0">
                <a:latin typeface="+mn-lt"/>
                <a:cs typeface="+mn-cs"/>
              </a:rPr>
              <a:t>, </a:t>
            </a:r>
            <a:r>
              <a:rPr lang="de-DE" altLang="de-DE" sz="2400" b="0" dirty="0" err="1">
                <a:latin typeface="+mn-lt"/>
                <a:cs typeface="+mn-cs"/>
              </a:rPr>
              <a:t>stay</a:t>
            </a:r>
            <a:r>
              <a:rPr lang="de-DE" altLang="de-DE" sz="2400" b="0" dirty="0">
                <a:latin typeface="+mn-lt"/>
                <a:cs typeface="+mn-cs"/>
              </a:rPr>
              <a:t> </a:t>
            </a:r>
            <a:r>
              <a:rPr lang="de-DE" altLang="de-DE" sz="2400" b="0" dirty="0" err="1">
                <a:latin typeface="+mn-lt"/>
                <a:cs typeface="+mn-cs"/>
              </a:rPr>
              <a:t>together</a:t>
            </a:r>
            <a:endParaRPr lang="de-DE" altLang="de-DE" sz="2400" b="0" dirty="0">
              <a:latin typeface="+mn-lt"/>
              <a:cs typeface="+mn-cs"/>
            </a:endParaRPr>
          </a:p>
        </p:txBody>
      </p:sp>
      <p:pic>
        <p:nvPicPr>
          <p:cNvPr id="7" name="Picture 6" descr="acp003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94" y="992101"/>
            <a:ext cx="2179638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89206-bi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"/>
          <a:stretch/>
        </p:blipFill>
        <p:spPr bwMode="auto">
          <a:xfrm>
            <a:off x="7739944" y="1561514"/>
            <a:ext cx="1285875" cy="1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NICHT%2520BERUEHREN%2520GEHAEUSE%2520UNTER%2520SPANNUNG">
            <a:hlinkClick r:id="rId6" invalidUrl="http://www.lagerlogistik-info.de/verbotszeichen/NICHT BERUEHREN GEHAEUSE UNTER SPANNUNG.jpg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07" y="1628688"/>
            <a:ext cx="11271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26">
            <a:hlinkClick r:id="rId8" invalidUrl="http://images.google.de/imgres?imgurl=http://www.gefahrstoffe-im-griff.de/img_files/sym-verbot/p26.gif&amp;imgrefurl=http://www.gefahrstoffe-im-griff.de/72.htm&amp;h=655&amp;w=655&amp;sz=9&amp;hl=de&amp;start=55&amp;tbnid=pfbN8T8szRmZMM:&amp;tbnh=138&amp;tbnw=138&amp;prev=/images?q=&quot;fotografieren+verboten&quot;&amp;start=40&amp;ndsp=20&amp;svnum=10&amp;hl=de&amp;lr=&amp;rls=GGLG,GGLG:2005-39,GGLG:de&amp;sa=N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94" y="1671551"/>
            <a:ext cx="96202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msde10012201ad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94" y="1576301"/>
            <a:ext cx="1100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89" y="3422065"/>
            <a:ext cx="4968694" cy="33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Thank</a:t>
            </a:r>
            <a:r>
              <a:rPr lang="de-DE" altLang="de-DE" dirty="0"/>
              <a:t> </a:t>
            </a:r>
            <a:r>
              <a:rPr lang="de-DE" altLang="de-DE" dirty="0" err="1"/>
              <a:t>you</a:t>
            </a:r>
            <a:r>
              <a:rPr lang="de-DE" altLang="de-DE" dirty="0"/>
              <a:t>!</a:t>
            </a:r>
            <a:endParaRPr lang="de-DE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7" y="1565918"/>
            <a:ext cx="8505513" cy="543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8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Thank</a:t>
            </a:r>
            <a:r>
              <a:rPr lang="de-DE" altLang="de-DE" dirty="0"/>
              <a:t> </a:t>
            </a:r>
            <a:r>
              <a:rPr lang="de-DE" altLang="de-DE" dirty="0" err="1"/>
              <a:t>you</a:t>
            </a:r>
            <a:r>
              <a:rPr lang="de-DE" altLang="de-DE" dirty="0"/>
              <a:t>!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6" y="1616075"/>
            <a:ext cx="9739416" cy="548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8D30D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 type="none" w="sm" len="sm"/>
                <a:tailEnd type="none" w="med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1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LRZ: Organisational Embedding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grpSp>
        <p:nvGrpSpPr>
          <p:cNvPr id="7" name="Gruppieren 6"/>
          <p:cNvGrpSpPr/>
          <p:nvPr/>
        </p:nvGrpSpPr>
        <p:grpSpPr>
          <a:xfrm>
            <a:off x="114017" y="1828881"/>
            <a:ext cx="9831954" cy="4907650"/>
            <a:chOff x="96497" y="1833090"/>
            <a:chExt cx="9831954" cy="4907650"/>
          </a:xfrm>
        </p:grpSpPr>
        <p:sp>
          <p:nvSpPr>
            <p:cNvPr id="8" name="Abgerundetes Rechteck 7"/>
            <p:cNvSpPr/>
            <p:nvPr/>
          </p:nvSpPr>
          <p:spPr bwMode="auto">
            <a:xfrm>
              <a:off x="1831815" y="3932740"/>
              <a:ext cx="3888000" cy="72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lg"/>
            </a:ln>
            <a:effectLst/>
          </p:spPr>
          <p:txBody>
            <a:bodyPr vert="horz" wrap="non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+mn-lt"/>
                  <a:cs typeface="Arial" panose="020B0604020202020204" pitchFamily="34" charset="0"/>
                </a:rPr>
                <a:t>LRZ Advisory Board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Abgerundetes Rechteck 8"/>
            <p:cNvSpPr/>
            <p:nvPr/>
          </p:nvSpPr>
          <p:spPr bwMode="auto">
            <a:xfrm>
              <a:off x="1831815" y="4976740"/>
              <a:ext cx="3888000" cy="72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lg"/>
            </a:ln>
            <a:effectLst/>
          </p:spPr>
          <p:txBody>
            <a:bodyPr vert="horz" wrap="non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+mn-lt"/>
                  <a:cs typeface="Arial" panose="020B0604020202020204" pitchFamily="34" charset="0"/>
                </a:rPr>
                <a:t>Board of Directors of the Leibniz-Supercomputing Centre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Prof.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 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Kranzlmüller (Chairman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),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err="1" smtClean="0">
                  <a:latin typeface="+mn-lt"/>
                  <a:cs typeface="Arial" panose="020B0604020202020204" pitchFamily="34" charset="0"/>
                </a:rPr>
                <a:t>Prof.</a:t>
              </a:r>
              <a:r>
                <a:rPr lang="en-GB" sz="1200" dirty="0" smtClean="0">
                  <a:latin typeface="+mn-lt"/>
                  <a:cs typeface="Arial" panose="020B0604020202020204" pitchFamily="34" charset="0"/>
                </a:rPr>
                <a:t> Bode, </a:t>
              </a:r>
              <a:r>
                <a:rPr lang="en-GB" sz="1200" dirty="0" err="1" smtClean="0">
                  <a:latin typeface="+mn-lt"/>
                  <a:cs typeface="Arial" panose="020B0604020202020204" pitchFamily="34" charset="0"/>
                </a:rPr>
                <a:t>Prof</a:t>
              </a:r>
              <a:r>
                <a:rPr lang="en-GB" sz="1200" dirty="0" err="1" smtClean="0">
                  <a:latin typeface="+mn-lt"/>
                  <a:cs typeface="Arial" panose="020B0604020202020204" pitchFamily="34" charset="0"/>
                </a:rPr>
                <a:t>.</a:t>
              </a:r>
              <a:r>
                <a:rPr lang="en-GB" sz="1200" dirty="0" smtClean="0">
                  <a:latin typeface="+mn-lt"/>
                  <a:cs typeface="Arial" panose="020B0604020202020204" pitchFamily="34" charset="0"/>
                </a:rPr>
                <a:t> Bungartz, </a:t>
              </a:r>
              <a:r>
                <a:rPr lang="en-GB" sz="1200" dirty="0" err="1" smtClean="0">
                  <a:latin typeface="+mn-lt"/>
                  <a:cs typeface="Arial" panose="020B0604020202020204" pitchFamily="34" charset="0"/>
                </a:rPr>
                <a:t>Prof.</a:t>
              </a:r>
              <a:r>
                <a:rPr lang="en-GB" sz="1200" dirty="0" smtClean="0">
                  <a:latin typeface="+mn-lt"/>
                  <a:cs typeface="Arial" panose="020B0604020202020204" pitchFamily="34" charset="0"/>
                </a:rPr>
                <a:t> </a:t>
              </a:r>
              <a:r>
                <a:rPr lang="en-GB" sz="1200" dirty="0" err="1" smtClean="0">
                  <a:latin typeface="+mn-lt"/>
                  <a:cs typeface="Arial" panose="020B0604020202020204" pitchFamily="34" charset="0"/>
                </a:rPr>
                <a:t>Hegering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1831815" y="1833090"/>
              <a:ext cx="3888000" cy="720000"/>
              <a:chOff x="1831815" y="1833090"/>
              <a:chExt cx="3888000" cy="720000"/>
            </a:xfrm>
          </p:grpSpPr>
          <p:sp>
            <p:nvSpPr>
              <p:cNvPr id="33" name="Abgerundetes Rechteck 32"/>
              <p:cNvSpPr/>
              <p:nvPr/>
            </p:nvSpPr>
            <p:spPr bwMode="auto">
              <a:xfrm>
                <a:off x="1831815" y="1833090"/>
                <a:ext cx="3888000" cy="72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lg"/>
              </a:ln>
              <a:effectLst/>
            </p:spPr>
            <p:txBody>
              <a:bodyPr vert="horz" wrap="none" lIns="36000" tIns="0" rIns="3600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8000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dirty="0" smtClean="0">
                    <a:latin typeface="+mn-lt"/>
                    <a:cs typeface="Arial" panose="020B0604020202020204" pitchFamily="34" charset="0"/>
                  </a:rPr>
                  <a:t>Bavarian State Ministry of</a:t>
                </a:r>
              </a:p>
              <a:p>
                <a:pPr marL="18000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Education</a:t>
                </a:r>
                <a:r>
                  <a:rPr lang="en-GB" sz="1200" dirty="0" smtClean="0">
                    <a:latin typeface="+mn-lt"/>
                    <a:cs typeface="Arial" panose="020B0604020202020204" pitchFamily="34" charset="0"/>
                  </a:rPr>
                  <a:t>, Science and the Arts</a:t>
                </a:r>
                <a:endPara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34" name="Picture 2" descr="Bayerisches Staatsministerium für Bildung und Kultus, Wissenschaft und Kunst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681" t="11647" r="1320" b="21467"/>
              <a:stretch/>
            </p:blipFill>
            <p:spPr bwMode="auto">
              <a:xfrm>
                <a:off x="4393864" y="1869598"/>
                <a:ext cx="1036801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Abgerundetes Rechteck 10"/>
            <p:cNvSpPr/>
            <p:nvPr/>
          </p:nvSpPr>
          <p:spPr bwMode="auto">
            <a:xfrm>
              <a:off x="7516451" y="2888740"/>
              <a:ext cx="2412000" cy="720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lg"/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dirty="0" smtClean="0">
                  <a:latin typeface="+mn-lt"/>
                  <a:cs typeface="Arial" panose="020B0604020202020204" pitchFamily="34" charset="0"/>
                </a:rPr>
                <a:t>Other Bavarian Universities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2569815" y="2888740"/>
              <a:ext cx="2412000" cy="720000"/>
              <a:chOff x="2571654" y="2891308"/>
              <a:chExt cx="2412000" cy="720000"/>
            </a:xfrm>
          </p:grpSpPr>
          <p:sp>
            <p:nvSpPr>
              <p:cNvPr id="31" name="Abgerundetes Rechteck 30"/>
              <p:cNvSpPr/>
              <p:nvPr/>
            </p:nvSpPr>
            <p:spPr bwMode="auto">
              <a:xfrm>
                <a:off x="2571654" y="2891308"/>
                <a:ext cx="2412000" cy="72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lg"/>
              </a:ln>
              <a:effectLst/>
            </p:spPr>
            <p:txBody>
              <a:bodyPr vert="horz" wrap="none" lIns="36000" tIns="0" rIns="3600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80000"/>
                <a:r>
                  <a:rPr lang="en-GB" sz="1200" dirty="0" smtClean="0">
                    <a:latin typeface="+mn-lt"/>
                    <a:cs typeface="Arial" panose="020B0604020202020204" pitchFamily="34" charset="0"/>
                  </a:rPr>
                  <a:t>Bavarian Academy of</a:t>
                </a:r>
              </a:p>
              <a:p>
                <a:pPr marL="180000"/>
                <a:r>
                  <a:rPr kumimoji="0" lang="en-GB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Sciences</a:t>
                </a:r>
                <a:r>
                  <a:rPr kumimoji="0" lang="en-GB" sz="12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 and</a:t>
                </a:r>
              </a:p>
              <a:p>
                <a:pPr marL="180000"/>
                <a:r>
                  <a:rPr kumimoji="0" lang="en-GB" sz="12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Humanities</a:t>
                </a:r>
                <a:endPara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32" name="Grafik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6474" y="2932615"/>
                <a:ext cx="647630" cy="648000"/>
              </a:xfrm>
              <a:prstGeom prst="rect">
                <a:avLst/>
              </a:prstGeom>
            </p:spPr>
          </p:pic>
        </p:grpSp>
        <p:grpSp>
          <p:nvGrpSpPr>
            <p:cNvPr id="13" name="Gruppieren 12"/>
            <p:cNvGrpSpPr/>
            <p:nvPr/>
          </p:nvGrpSpPr>
          <p:grpSpPr>
            <a:xfrm>
              <a:off x="5043133" y="2888740"/>
              <a:ext cx="2412000" cy="720000"/>
              <a:chOff x="5042673" y="2886172"/>
              <a:chExt cx="2412000" cy="720000"/>
            </a:xfrm>
          </p:grpSpPr>
          <p:sp>
            <p:nvSpPr>
              <p:cNvPr id="29" name="Abgerundetes Rechteck 28"/>
              <p:cNvSpPr/>
              <p:nvPr/>
            </p:nvSpPr>
            <p:spPr bwMode="auto">
              <a:xfrm>
                <a:off x="5042673" y="2886172"/>
                <a:ext cx="2412000" cy="72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lg"/>
              </a:ln>
              <a:effectLst/>
            </p:spPr>
            <p:txBody>
              <a:bodyPr vert="horz" wrap="none" lIns="36000" tIns="0" rIns="3600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18000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dirty="0" err="1" smtClean="0">
                    <a:latin typeface="+mn-lt"/>
                    <a:cs typeface="Arial" panose="020B0604020202020204" pitchFamily="34" charset="0"/>
                  </a:rPr>
                  <a:t>Technische</a:t>
                </a:r>
                <a:endParaRPr lang="en-GB" sz="1200" dirty="0" smtClean="0">
                  <a:latin typeface="+mn-lt"/>
                  <a:cs typeface="Arial" panose="020B0604020202020204" pitchFamily="34" charset="0"/>
                </a:endParaRPr>
              </a:p>
              <a:p>
                <a:pPr marL="18000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dirty="0" err="1" smtClean="0">
                    <a:latin typeface="+mn-lt"/>
                    <a:cs typeface="Arial" panose="020B0604020202020204" pitchFamily="34" charset="0"/>
                  </a:rPr>
                  <a:t>Universität</a:t>
                </a:r>
                <a:endParaRPr lang="en-GB" sz="1200" dirty="0" smtClean="0">
                  <a:latin typeface="+mn-lt"/>
                  <a:cs typeface="Arial" panose="020B0604020202020204" pitchFamily="34" charset="0"/>
                </a:endParaRPr>
              </a:p>
              <a:p>
                <a:pPr marL="18000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München</a:t>
                </a:r>
                <a:endPara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30" name="Picture 8" descr="http://upload.wikimedia.org/wikipedia/de/b/ba/Tum_logo.g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46047" l="7442" r="9162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7" r="8423" b="53985"/>
              <a:stretch/>
            </p:blipFill>
            <p:spPr bwMode="auto">
              <a:xfrm>
                <a:off x="6054729" y="2929111"/>
                <a:ext cx="1244732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uppieren 13"/>
            <p:cNvGrpSpPr/>
            <p:nvPr/>
          </p:nvGrpSpPr>
          <p:grpSpPr>
            <a:xfrm>
              <a:off x="96497" y="2888740"/>
              <a:ext cx="2412000" cy="720000"/>
              <a:chOff x="104773" y="2873893"/>
              <a:chExt cx="2412000" cy="720000"/>
            </a:xfrm>
          </p:grpSpPr>
          <p:sp>
            <p:nvSpPr>
              <p:cNvPr id="27" name="Abgerundetes Rechteck 26"/>
              <p:cNvSpPr/>
              <p:nvPr/>
            </p:nvSpPr>
            <p:spPr bwMode="auto">
              <a:xfrm>
                <a:off x="104773" y="2873893"/>
                <a:ext cx="2412000" cy="72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lg"/>
              </a:ln>
              <a:effectLst/>
            </p:spPr>
            <p:txBody>
              <a:bodyPr vert="horz" wrap="none" lIns="36000" tIns="0" rIns="3600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dirty="0" smtClean="0">
                    <a:latin typeface="+mn-lt"/>
                    <a:cs typeface="Arial" panose="020B0604020202020204" pitchFamily="34" charset="0"/>
                  </a:rPr>
                  <a:t>Ludwig-</a:t>
                </a:r>
                <a:r>
                  <a:rPr lang="en-GB" sz="1200" dirty="0" err="1" smtClean="0">
                    <a:latin typeface="+mn-lt"/>
                    <a:cs typeface="Arial" panose="020B0604020202020204" pitchFamily="34" charset="0"/>
                  </a:rPr>
                  <a:t>Maximilians</a:t>
                </a:r>
                <a:r>
                  <a:rPr lang="en-GB" sz="1200" dirty="0" smtClean="0">
                    <a:latin typeface="+mn-lt"/>
                    <a:cs typeface="Arial" panose="020B0604020202020204" pitchFamily="34" charset="0"/>
                  </a:rPr>
                  <a:t>-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Universität</a:t>
                </a:r>
                <a:r>
                  <a:rPr kumimoji="0" lang="en-GB" sz="12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GB" sz="1200" b="0" i="0" u="none" strike="noStrike" cap="none" normalizeH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  <a:cs typeface="Arial" panose="020B0604020202020204" pitchFamily="34" charset="0"/>
                  </a:rPr>
                  <a:t>München</a:t>
                </a:r>
                <a:endPara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28" name="Picture 6" descr="lmu-logo-varianten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54" t="80865" r="19315"/>
              <a:stretch/>
            </p:blipFill>
            <p:spPr bwMode="auto">
              <a:xfrm>
                <a:off x="1680961" y="2909893"/>
                <a:ext cx="663307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Gerader Verbinder 14"/>
            <p:cNvCxnSpPr>
              <a:stCxn id="33" idx="2"/>
              <a:endCxn id="31" idx="0"/>
            </p:cNvCxnSpPr>
            <p:nvPr/>
          </p:nvCxnSpPr>
          <p:spPr bwMode="auto">
            <a:xfrm>
              <a:off x="3775815" y="2553090"/>
              <a:ext cx="0" cy="335650"/>
            </a:xfrm>
            <a:prstGeom prst="line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lg"/>
            </a:ln>
            <a:effectLst/>
          </p:spPr>
        </p:cxnSp>
        <p:cxnSp>
          <p:nvCxnSpPr>
            <p:cNvPr id="16" name="Gewinkelte Verbindung 15"/>
            <p:cNvCxnSpPr>
              <a:stCxn id="27" idx="2"/>
              <a:endCxn id="8" idx="1"/>
            </p:cNvCxnSpPr>
            <p:nvPr/>
          </p:nvCxnSpPr>
          <p:spPr bwMode="auto">
            <a:xfrm rot="16200000" flipH="1">
              <a:off x="1225156" y="3686081"/>
              <a:ext cx="684000" cy="529318"/>
            </a:xfrm>
            <a:prstGeom prst="bentConnector2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7" name="Gewinkelte Verbindung 16"/>
            <p:cNvCxnSpPr>
              <a:stCxn id="11" idx="2"/>
              <a:endCxn id="8" idx="3"/>
            </p:cNvCxnSpPr>
            <p:nvPr/>
          </p:nvCxnSpPr>
          <p:spPr bwMode="auto">
            <a:xfrm rot="5400000">
              <a:off x="6879133" y="2449422"/>
              <a:ext cx="684000" cy="3002636"/>
            </a:xfrm>
            <a:prstGeom prst="bentConnector2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8" name="Gewinkelte Verbindung 17"/>
            <p:cNvCxnSpPr>
              <a:stCxn id="29" idx="2"/>
              <a:endCxn id="8" idx="3"/>
            </p:cNvCxnSpPr>
            <p:nvPr/>
          </p:nvCxnSpPr>
          <p:spPr bwMode="auto">
            <a:xfrm rot="5400000">
              <a:off x="5642474" y="3686081"/>
              <a:ext cx="684000" cy="529318"/>
            </a:xfrm>
            <a:prstGeom prst="bentConnector2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lg"/>
            </a:ln>
            <a:effectLst/>
          </p:spPr>
        </p:cxnSp>
        <p:grpSp>
          <p:nvGrpSpPr>
            <p:cNvPr id="19" name="Gruppieren 18"/>
            <p:cNvGrpSpPr/>
            <p:nvPr/>
          </p:nvGrpSpPr>
          <p:grpSpPr>
            <a:xfrm>
              <a:off x="1831815" y="6020740"/>
              <a:ext cx="3888000" cy="720000"/>
              <a:chOff x="1831815" y="6020740"/>
              <a:chExt cx="3888000" cy="720000"/>
            </a:xfrm>
          </p:grpSpPr>
          <p:sp>
            <p:nvSpPr>
              <p:cNvPr id="25" name="Abgerundetes Rechteck 24"/>
              <p:cNvSpPr/>
              <p:nvPr/>
            </p:nvSpPr>
            <p:spPr bwMode="auto">
              <a:xfrm>
                <a:off x="1831815" y="6020740"/>
                <a:ext cx="3888000" cy="72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lg"/>
              </a:ln>
              <a:effectLst/>
            </p:spPr>
            <p:txBody>
              <a:bodyPr vert="horz" wrap="none" lIns="36000" tIns="0" rIns="3600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60000" lvl="1"/>
                <a:r>
                  <a:rPr lang="en-GB" sz="1200" dirty="0" smtClean="0">
                    <a:latin typeface="+mn-lt"/>
                    <a:cs typeface="Arial" panose="020B0604020202020204" pitchFamily="34" charset="0"/>
                  </a:rPr>
                  <a:t>Leibniz Supercomputing Centre</a:t>
                </a:r>
                <a:endPara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2965" y="6056740"/>
                <a:ext cx="648000" cy="648000"/>
              </a:xfrm>
              <a:prstGeom prst="rect">
                <a:avLst/>
              </a:prstGeom>
            </p:spPr>
          </p:pic>
        </p:grpSp>
        <p:cxnSp>
          <p:nvCxnSpPr>
            <p:cNvPr id="20" name="Gewinkelte Verbindung 19"/>
            <p:cNvCxnSpPr>
              <a:stCxn id="27" idx="0"/>
              <a:endCxn id="11" idx="0"/>
            </p:cNvCxnSpPr>
            <p:nvPr/>
          </p:nvCxnSpPr>
          <p:spPr bwMode="auto">
            <a:xfrm rot="5400000" flipH="1" flipV="1">
              <a:off x="5012474" y="-821237"/>
              <a:ext cx="12700" cy="7419954"/>
            </a:xfrm>
            <a:prstGeom prst="bentConnector3">
              <a:avLst>
                <a:gd name="adj1" fmla="val 1800000"/>
              </a:avLst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lg"/>
            </a:ln>
            <a:effectLst/>
          </p:spPr>
        </p:cxnSp>
        <p:cxnSp>
          <p:nvCxnSpPr>
            <p:cNvPr id="21" name="Gewinkelte Verbindung 20"/>
            <p:cNvCxnSpPr>
              <a:stCxn id="31" idx="0"/>
              <a:endCxn id="29" idx="0"/>
            </p:cNvCxnSpPr>
            <p:nvPr/>
          </p:nvCxnSpPr>
          <p:spPr bwMode="auto">
            <a:xfrm rot="5400000" flipH="1" flipV="1">
              <a:off x="5012474" y="1652081"/>
              <a:ext cx="12700" cy="2473318"/>
            </a:xfrm>
            <a:prstGeom prst="bentConnector3">
              <a:avLst>
                <a:gd name="adj1" fmla="val 1800000"/>
              </a:avLst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lg"/>
            </a:ln>
            <a:effectLst/>
          </p:spPr>
        </p:cxnSp>
        <p:cxnSp>
          <p:nvCxnSpPr>
            <p:cNvPr id="22" name="Gerade Verbindung mit Pfeil 21"/>
            <p:cNvCxnSpPr>
              <a:stCxn id="31" idx="2"/>
              <a:endCxn id="8" idx="0"/>
            </p:cNvCxnSpPr>
            <p:nvPr/>
          </p:nvCxnSpPr>
          <p:spPr bwMode="auto">
            <a:xfrm>
              <a:off x="3775815" y="3608740"/>
              <a:ext cx="0" cy="324000"/>
            </a:xfrm>
            <a:prstGeom prst="straightConnector1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23" name="Gerader Verbinder 22"/>
            <p:cNvCxnSpPr>
              <a:stCxn id="8" idx="2"/>
              <a:endCxn id="9" idx="0"/>
            </p:cNvCxnSpPr>
            <p:nvPr/>
          </p:nvCxnSpPr>
          <p:spPr bwMode="auto">
            <a:xfrm>
              <a:off x="3775815" y="4652740"/>
              <a:ext cx="0" cy="324000"/>
            </a:xfrm>
            <a:prstGeom prst="line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lg"/>
            </a:ln>
            <a:effectLst/>
          </p:spPr>
        </p:cxnSp>
        <p:cxnSp>
          <p:nvCxnSpPr>
            <p:cNvPr id="24" name="Gerader Verbinder 23"/>
            <p:cNvCxnSpPr>
              <a:stCxn id="9" idx="2"/>
              <a:endCxn id="25" idx="0"/>
            </p:cNvCxnSpPr>
            <p:nvPr/>
          </p:nvCxnSpPr>
          <p:spPr bwMode="auto">
            <a:xfrm>
              <a:off x="3775815" y="5696740"/>
              <a:ext cx="0" cy="324000"/>
            </a:xfrm>
            <a:prstGeom prst="line">
              <a:avLst/>
            </a:prstGeom>
            <a:solidFill>
              <a:srgbClr val="F8D30D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603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Computer </a:t>
            </a:r>
            <a:r>
              <a:rPr lang="de-DE" altLang="de-DE" dirty="0" err="1"/>
              <a:t>Centre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all </a:t>
            </a:r>
            <a:r>
              <a:rPr lang="de-DE" altLang="de-DE" dirty="0" err="1"/>
              <a:t>Munich</a:t>
            </a:r>
            <a:r>
              <a:rPr lang="de-DE" altLang="de-DE" dirty="0"/>
              <a:t> </a:t>
            </a:r>
            <a:r>
              <a:rPr lang="de-DE" altLang="de-DE" dirty="0" err="1"/>
              <a:t>Universities</a:t>
            </a:r>
            <a:endParaRPr lang="de-DE" altLang="de-DE" dirty="0"/>
          </a:p>
          <a:p>
            <a:pPr lvl="1"/>
            <a:r>
              <a:rPr lang="de-DE" altLang="de-DE" dirty="0"/>
              <a:t>160 </a:t>
            </a:r>
            <a:r>
              <a:rPr lang="de-DE" altLang="de-DE" dirty="0" err="1"/>
              <a:t>employees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43 extra </a:t>
            </a:r>
            <a:r>
              <a:rPr lang="de-DE" altLang="de-DE" dirty="0" err="1"/>
              <a:t>staff</a:t>
            </a:r>
            <a:endParaRPr lang="de-DE" altLang="de-DE" dirty="0"/>
          </a:p>
          <a:p>
            <a:pPr lvl="1"/>
            <a:r>
              <a:rPr lang="de-DE" altLang="de-DE" dirty="0"/>
              <a:t>More </a:t>
            </a:r>
            <a:r>
              <a:rPr lang="de-DE" altLang="de-DE" dirty="0" err="1"/>
              <a:t>than</a:t>
            </a:r>
            <a:r>
              <a:rPr lang="de-DE" altLang="de-DE" dirty="0"/>
              <a:t> </a:t>
            </a:r>
            <a:r>
              <a:rPr lang="de-DE" altLang="de-DE" dirty="0" smtClean="0"/>
              <a:t>100,000 </a:t>
            </a:r>
            <a:r>
              <a:rPr lang="de-DE" altLang="de-DE" dirty="0" err="1"/>
              <a:t>students</a:t>
            </a:r>
            <a:endParaRPr lang="de-DE" altLang="de-DE" dirty="0"/>
          </a:p>
          <a:p>
            <a:pPr lvl="1"/>
            <a:r>
              <a:rPr lang="de-DE" altLang="de-DE" dirty="0"/>
              <a:t>30,000 </a:t>
            </a:r>
            <a:r>
              <a:rPr lang="de-DE" altLang="de-DE" dirty="0" err="1"/>
              <a:t>professors</a:t>
            </a:r>
            <a:r>
              <a:rPr lang="de-DE" altLang="de-DE" dirty="0"/>
              <a:t>, </a:t>
            </a:r>
            <a:r>
              <a:rPr lang="de-DE" altLang="de-DE" dirty="0" err="1"/>
              <a:t>scientific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other</a:t>
            </a:r>
            <a:r>
              <a:rPr lang="de-DE" altLang="de-DE" dirty="0"/>
              <a:t> </a:t>
            </a:r>
            <a:r>
              <a:rPr lang="de-DE" altLang="de-DE" dirty="0" err="1"/>
              <a:t>staff</a:t>
            </a:r>
            <a:endParaRPr lang="de-DE" altLang="de-DE" dirty="0"/>
          </a:p>
          <a:p>
            <a:r>
              <a:rPr lang="de-DE" altLang="de-DE" dirty="0"/>
              <a:t>IT Services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universities</a:t>
            </a:r>
            <a:r>
              <a:rPr lang="de-DE" altLang="de-DE" dirty="0"/>
              <a:t> in </a:t>
            </a:r>
            <a:r>
              <a:rPr lang="de-DE" altLang="de-DE" dirty="0" err="1"/>
              <a:t>Munich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other</a:t>
            </a:r>
            <a:r>
              <a:rPr lang="de-DE" altLang="de-DE" dirty="0"/>
              <a:t> </a:t>
            </a:r>
            <a:r>
              <a:rPr lang="de-DE" altLang="de-DE" dirty="0" err="1"/>
              <a:t>big</a:t>
            </a:r>
            <a:r>
              <a:rPr lang="de-DE" altLang="de-DE" dirty="0"/>
              <a:t> </a:t>
            </a:r>
            <a:r>
              <a:rPr lang="de-DE" altLang="de-DE" dirty="0" err="1"/>
              <a:t>customers</a:t>
            </a:r>
            <a:r>
              <a:rPr lang="de-DE" altLang="de-DE" dirty="0"/>
              <a:t> like BSB, BVB (</a:t>
            </a:r>
            <a:r>
              <a:rPr lang="de-DE" altLang="de-DE" dirty="0" err="1"/>
              <a:t>Bavarian</a:t>
            </a:r>
            <a:r>
              <a:rPr lang="de-DE" altLang="de-DE" dirty="0"/>
              <a:t> Libraries), Hochschulstart</a:t>
            </a:r>
          </a:p>
          <a:p>
            <a:pPr lvl="1"/>
            <a:r>
              <a:rPr lang="de-DE" altLang="de-DE" dirty="0"/>
              <a:t>Mail, Web, Hosting, Cloud </a:t>
            </a:r>
            <a:r>
              <a:rPr lang="de-DE" altLang="de-DE" dirty="0" err="1"/>
              <a:t>and</a:t>
            </a:r>
            <a:r>
              <a:rPr lang="de-DE" altLang="de-DE" dirty="0"/>
              <a:t> Storage Cloud Services, </a:t>
            </a:r>
            <a:br>
              <a:rPr lang="de-DE" altLang="de-DE" dirty="0"/>
            </a:br>
            <a:r>
              <a:rPr lang="de-DE" altLang="de-DE" dirty="0" err="1"/>
              <a:t>licences</a:t>
            </a:r>
            <a:r>
              <a:rPr lang="de-DE" altLang="de-DE" dirty="0"/>
              <a:t>, </a:t>
            </a:r>
            <a:r>
              <a:rPr lang="de-DE" altLang="de-DE" dirty="0" err="1"/>
              <a:t>special</a:t>
            </a:r>
            <a:r>
              <a:rPr lang="de-DE" altLang="de-DE" dirty="0"/>
              <a:t> </a:t>
            </a:r>
            <a:r>
              <a:rPr lang="de-DE" altLang="de-DE" dirty="0" err="1"/>
              <a:t>equipment</a:t>
            </a:r>
            <a:endParaRPr lang="de-DE" altLang="de-DE" dirty="0"/>
          </a:p>
          <a:p>
            <a:pPr lvl="1"/>
            <a:r>
              <a:rPr lang="de-DE" altLang="de-DE" dirty="0"/>
              <a:t>Backup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Archiving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r>
              <a:rPr lang="de-DE" altLang="de-DE" dirty="0"/>
              <a:t> </a:t>
            </a:r>
            <a:r>
              <a:rPr lang="de-DE" altLang="de-DE" dirty="0" smtClean="0"/>
              <a:t>(48 </a:t>
            </a:r>
            <a:r>
              <a:rPr lang="de-DE" altLang="de-DE" dirty="0" err="1"/>
              <a:t>petabyte</a:t>
            </a:r>
            <a:r>
              <a:rPr lang="de-DE" altLang="de-DE" dirty="0"/>
              <a:t>, </a:t>
            </a:r>
            <a:r>
              <a:rPr lang="de-DE" altLang="de-DE" dirty="0" err="1"/>
              <a:t>more</a:t>
            </a:r>
            <a:r>
              <a:rPr lang="de-DE" altLang="de-DE" dirty="0"/>
              <a:t> </a:t>
            </a:r>
            <a:r>
              <a:rPr lang="de-DE" altLang="de-DE" dirty="0" err="1"/>
              <a:t>than</a:t>
            </a:r>
            <a:r>
              <a:rPr lang="de-DE" altLang="de-DE" dirty="0"/>
              <a:t> </a:t>
            </a:r>
            <a:r>
              <a:rPr lang="de-DE" altLang="de-DE" dirty="0" smtClean="0"/>
              <a:t>21 </a:t>
            </a:r>
            <a:r>
              <a:rPr lang="de-DE" altLang="de-DE" dirty="0" err="1"/>
              <a:t>billion</a:t>
            </a:r>
            <a:r>
              <a:rPr lang="de-DE" altLang="de-DE" dirty="0"/>
              <a:t> </a:t>
            </a:r>
            <a:r>
              <a:rPr lang="de-DE" altLang="de-DE" dirty="0" err="1"/>
              <a:t>files</a:t>
            </a:r>
            <a:r>
              <a:rPr lang="de-DE" altLang="de-DE" dirty="0" smtClean="0"/>
              <a:t>)</a:t>
            </a:r>
            <a:endParaRPr lang="de-DE" alt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Leibniz </a:t>
            </a:r>
            <a:r>
              <a:rPr lang="de-DE" altLang="de-DE" dirty="0" err="1"/>
              <a:t>Supercomputing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42428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IT Competence </a:t>
            </a:r>
            <a:r>
              <a:rPr lang="de-DE" altLang="de-DE" dirty="0" err="1"/>
              <a:t>centre</a:t>
            </a:r>
            <a:r>
              <a:rPr lang="de-DE" altLang="de-DE" dirty="0"/>
              <a:t> (Networks, HPC, </a:t>
            </a:r>
            <a:r>
              <a:rPr lang="de-DE" altLang="de-DE" dirty="0" err="1"/>
              <a:t>Grid</a:t>
            </a:r>
            <a:r>
              <a:rPr lang="de-DE" altLang="de-DE" dirty="0"/>
              <a:t> Computing, IT Management)</a:t>
            </a:r>
          </a:p>
          <a:p>
            <a:r>
              <a:rPr lang="de-DE" altLang="de-DE" dirty="0"/>
              <a:t>IT Research</a:t>
            </a:r>
          </a:p>
          <a:p>
            <a:r>
              <a:rPr lang="de-DE" altLang="de-DE" dirty="0"/>
              <a:t>High Performance Computing </a:t>
            </a:r>
            <a:r>
              <a:rPr lang="de-DE" altLang="de-DE" dirty="0" err="1"/>
              <a:t>Centre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Bavaria‘s</a:t>
            </a:r>
            <a:r>
              <a:rPr lang="de-DE" altLang="de-DE" dirty="0"/>
              <a:t> </a:t>
            </a:r>
            <a:r>
              <a:rPr lang="de-DE" altLang="de-DE" dirty="0" err="1"/>
              <a:t>Universities</a:t>
            </a:r>
            <a:endParaRPr lang="de-DE" altLang="de-DE" dirty="0"/>
          </a:p>
          <a:p>
            <a:r>
              <a:rPr lang="de-DE" altLang="de-DE" dirty="0"/>
              <a:t>National </a:t>
            </a:r>
            <a:r>
              <a:rPr lang="de-DE" altLang="de-DE" dirty="0" err="1"/>
              <a:t>Supercomputing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altLang="de-DE" dirty="0"/>
          </a:p>
          <a:p>
            <a:pPr lvl="1"/>
            <a:r>
              <a:rPr lang="de-DE" altLang="de-DE" dirty="0" err="1"/>
              <a:t>Gauss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Supercomputing</a:t>
            </a:r>
            <a:endParaRPr lang="de-DE" altLang="de-DE" dirty="0"/>
          </a:p>
          <a:p>
            <a:pPr lvl="1"/>
            <a:r>
              <a:rPr lang="de-DE" altLang="de-DE" dirty="0"/>
              <a:t>Integrated in European HPC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Grid</a:t>
            </a:r>
            <a:r>
              <a:rPr lang="de-DE" altLang="de-DE" dirty="0"/>
              <a:t> </a:t>
            </a:r>
            <a:r>
              <a:rPr lang="de-DE" altLang="de-DE" dirty="0" err="1" smtClean="0"/>
              <a:t>projects</a:t>
            </a:r>
            <a:endParaRPr lang="de-DE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Leibniz </a:t>
            </a:r>
            <a:r>
              <a:rPr lang="de-DE" altLang="de-DE" dirty="0" err="1"/>
              <a:t>Supercomputing</a:t>
            </a:r>
            <a:r>
              <a:rPr lang="de-DE" altLang="de-DE" dirty="0"/>
              <a:t> </a:t>
            </a:r>
            <a:r>
              <a:rPr lang="de-DE" altLang="de-DE" dirty="0" err="1"/>
              <a:t>Centre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7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Operation figures</a:t>
            </a:r>
          </a:p>
          <a:p>
            <a:pPr lvl="1"/>
            <a:r>
              <a:rPr lang="en-US" altLang="de-DE" dirty="0"/>
              <a:t>16 Routers</a:t>
            </a:r>
          </a:p>
          <a:p>
            <a:pPr lvl="1"/>
            <a:r>
              <a:rPr lang="en-US" altLang="de-DE" dirty="0" smtClean="0"/>
              <a:t>1,500 </a:t>
            </a:r>
            <a:r>
              <a:rPr lang="en-US" altLang="de-DE" dirty="0"/>
              <a:t>Switches</a:t>
            </a:r>
          </a:p>
          <a:p>
            <a:pPr lvl="1"/>
            <a:r>
              <a:rPr lang="en-US" altLang="de-DE" dirty="0" smtClean="0"/>
              <a:t>2,900 </a:t>
            </a:r>
            <a:r>
              <a:rPr lang="en-US" altLang="de-DE" dirty="0"/>
              <a:t>Access points</a:t>
            </a:r>
          </a:p>
          <a:p>
            <a:pPr lvl="1"/>
            <a:r>
              <a:rPr lang="en-US" altLang="de-DE" dirty="0" smtClean="0"/>
              <a:t>76 </a:t>
            </a:r>
            <a:r>
              <a:rPr lang="en-US" altLang="de-DE" dirty="0"/>
              <a:t>leased dark </a:t>
            </a:r>
            <a:r>
              <a:rPr lang="en-US" altLang="de-DE" dirty="0" err="1"/>
              <a:t>fibres</a:t>
            </a:r>
            <a:endParaRPr lang="en-US" altLang="de-DE" dirty="0"/>
          </a:p>
          <a:p>
            <a:pPr lvl="1"/>
            <a:r>
              <a:rPr lang="en-US" altLang="de-DE" dirty="0"/>
              <a:t>40+ private dark </a:t>
            </a:r>
            <a:r>
              <a:rPr lang="en-US" altLang="de-DE" dirty="0" err="1"/>
              <a:t>fibres</a:t>
            </a:r>
            <a:endParaRPr lang="en-US" altLang="de-DE" dirty="0"/>
          </a:p>
          <a:p>
            <a:pPr lvl="1"/>
            <a:r>
              <a:rPr lang="en-US" altLang="de-DE" dirty="0"/>
              <a:t>&gt; </a:t>
            </a:r>
            <a:r>
              <a:rPr lang="en-US" altLang="de-DE" dirty="0" smtClean="0"/>
              <a:t>150,000 </a:t>
            </a:r>
            <a:r>
              <a:rPr lang="en-US" altLang="de-DE" dirty="0"/>
              <a:t>systems connected</a:t>
            </a:r>
          </a:p>
          <a:p>
            <a:pPr lvl="1"/>
            <a:r>
              <a:rPr lang="en-US" altLang="de-DE" dirty="0"/>
              <a:t>50 Locations with more than 540 groups of buildings</a:t>
            </a:r>
          </a:p>
          <a:p>
            <a:r>
              <a:rPr lang="en-US" altLang="de-DE" dirty="0"/>
              <a:t>Connecting Munich‘s universities to the internet with 10 </a:t>
            </a:r>
            <a:r>
              <a:rPr lang="en-US" altLang="de-DE" dirty="0" err="1"/>
              <a:t>Gbit</a:t>
            </a:r>
            <a:r>
              <a:rPr lang="en-US" altLang="de-DE" dirty="0"/>
              <a:t>/s</a:t>
            </a:r>
          </a:p>
          <a:p>
            <a:pPr lvl="1"/>
            <a:r>
              <a:rPr lang="en-US" altLang="de-DE" dirty="0" smtClean="0">
                <a:sym typeface="Gill Sans"/>
              </a:rPr>
              <a:t>1,200/800 Terabyte </a:t>
            </a:r>
            <a:r>
              <a:rPr lang="en-US" altLang="de-DE" dirty="0">
                <a:sym typeface="Gill Sans"/>
              </a:rPr>
              <a:t>per month incoming/outgoing </a:t>
            </a:r>
          </a:p>
          <a:p>
            <a:pPr lvl="1"/>
            <a:r>
              <a:rPr lang="en-US" altLang="de-DE" dirty="0" smtClean="0">
                <a:sym typeface="Gill Sans"/>
              </a:rPr>
              <a:t>22 Petabyte </a:t>
            </a:r>
            <a:r>
              <a:rPr lang="en-US" altLang="de-DE" dirty="0">
                <a:sym typeface="Gill Sans"/>
              </a:rPr>
              <a:t>per month via </a:t>
            </a:r>
            <a:r>
              <a:rPr lang="en-US" altLang="de-DE" dirty="0" smtClean="0">
                <a:sym typeface="Gill Sans"/>
              </a:rPr>
              <a:t>backbone</a:t>
            </a:r>
            <a:endParaRPr lang="en-US" altLang="de-DE" dirty="0">
              <a:sym typeface="Gill Sans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Munich</a:t>
            </a:r>
            <a:r>
              <a:rPr lang="de-DE" altLang="de-DE" dirty="0"/>
              <a:t> Scientific Network (MWN)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0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Leibniz Supercomputing Centre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Munich</a:t>
            </a:r>
            <a:r>
              <a:rPr lang="de-DE" altLang="de-DE" dirty="0"/>
              <a:t> Scientific Network (MWN)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2" y="1557914"/>
            <a:ext cx="7906044" cy="56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IT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Universities</a:t>
            </a:r>
            <a:endParaRPr lang="de-DE" dirty="0"/>
          </a:p>
          <a:p>
            <a:pPr lvl="1">
              <a:defRPr/>
            </a:pPr>
            <a:r>
              <a:rPr lang="en-US" dirty="0"/>
              <a:t>&gt; 1,200 web servers, including www.tum.de and the eLearning systems „Moodle“ for LMU and TUM</a:t>
            </a:r>
          </a:p>
          <a:p>
            <a:pPr lvl="1">
              <a:defRPr/>
            </a:pPr>
            <a:r>
              <a:rPr lang="en-US" dirty="0"/>
              <a:t>E-mail services including anti-spam measures</a:t>
            </a:r>
          </a:p>
          <a:p>
            <a:pPr lvl="1">
              <a:defRPr/>
            </a:pPr>
            <a:r>
              <a:rPr lang="en-US" dirty="0"/>
              <a:t>Groupware based on Microsoft Exchange</a:t>
            </a:r>
          </a:p>
          <a:p>
            <a:pPr lvl="1">
              <a:defRPr/>
            </a:pPr>
            <a:r>
              <a:rPr lang="en-US" dirty="0"/>
              <a:t>Special equipment</a:t>
            </a:r>
          </a:p>
          <a:p>
            <a:pPr lvl="2">
              <a:defRPr/>
            </a:pPr>
            <a:r>
              <a:rPr lang="en-US" dirty="0"/>
              <a:t>Virtual Reality and </a:t>
            </a:r>
            <a:r>
              <a:rPr lang="en-US" dirty="0" err="1"/>
              <a:t>Visulisation</a:t>
            </a:r>
            <a:r>
              <a:rPr lang="en-US" dirty="0"/>
              <a:t> Centre</a:t>
            </a:r>
          </a:p>
          <a:p>
            <a:pPr lvl="2">
              <a:defRPr/>
            </a:pPr>
            <a:r>
              <a:rPr lang="en-US" dirty="0"/>
              <a:t>Video conferencing</a:t>
            </a:r>
          </a:p>
          <a:p>
            <a:pPr lvl="2">
              <a:defRPr/>
            </a:pPr>
            <a:r>
              <a:rPr lang="en-US" dirty="0"/>
              <a:t>Scanners for slides and large documents, large scale </a:t>
            </a:r>
            <a:r>
              <a:rPr lang="en-US" dirty="0" smtClean="0"/>
              <a:t>plotters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1200" smtClean="0"/>
              <a:t>© 2016</a:t>
            </a:r>
            <a:endParaRPr lang="de-DE" sz="1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Leibniz </a:t>
            </a:r>
            <a:r>
              <a:rPr lang="de-DE" dirty="0" err="1" smtClean="0"/>
              <a:t>Supercomputing</a:t>
            </a:r>
            <a:r>
              <a:rPr lang="de-DE" dirty="0" smtClean="0"/>
              <a:t> </a:t>
            </a:r>
            <a:r>
              <a:rPr lang="de-DE" dirty="0" err="1" smtClean="0"/>
              <a:t>Centre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LRZ‘s</a:t>
            </a:r>
            <a:r>
              <a:rPr lang="de-DE" altLang="de-DE" dirty="0"/>
              <a:t> User Services </a:t>
            </a:r>
            <a:r>
              <a:rPr lang="de-DE" altLang="de-DE" dirty="0" err="1"/>
              <a:t>and</a:t>
            </a:r>
            <a:r>
              <a:rPr lang="de-DE" altLang="de-DE" dirty="0"/>
              <a:t> Systems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02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RZ-Standardpräsentation_engl_4zu3">
  <a:themeElements>
    <a:clrScheme name="LRZ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6CADDF"/>
      </a:accent1>
      <a:accent2>
        <a:srgbClr val="B2B2B2"/>
      </a:accent2>
      <a:accent3>
        <a:srgbClr val="575756"/>
      </a:accent3>
      <a:accent4>
        <a:srgbClr val="D87057"/>
      </a:accent4>
      <a:accent5>
        <a:srgbClr val="2467AB"/>
      </a:accent5>
      <a:accent6>
        <a:srgbClr val="003474"/>
      </a:accent6>
      <a:hlink>
        <a:srgbClr val="CCCCFF"/>
      </a:hlink>
      <a:folHlink>
        <a:srgbClr val="B2B2B2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8D30D"/>
        </a:solidFill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triangl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8D30D"/>
        </a:solidFill>
        <a:ln w="38100" cap="flat" cmpd="sng" algn="ctr">
          <a:solidFill>
            <a:schemeClr val="tx1"/>
          </a:solidFill>
          <a:prstDash val="solid"/>
          <a:round/>
          <a:headEnd type="none" w="sm" len="sm"/>
          <a:tailEnd type="triangl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aseline="0" dirty="0" smtClean="0">
            <a:latin typeface="Arial"/>
          </a:defRPr>
        </a:defPPr>
      </a:lstStyle>
    </a:txDef>
  </a:objectDefaults>
  <a:extraClrSchemeLst>
    <a:extraClrScheme>
      <a:clrScheme name="logovo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vo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govo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vo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vo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vo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govo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RZ-Standardpräsentation_engl_4zu3.potx" id="{A08F4C73-DEB7-4FAE-8653-A4500DB85AB2}" vid="{282FF6A7-5CB8-4217-AF16-542176EA3B5F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LRZ-Standardpräsentation_engl_4zu3.potx</Template>
  <TotalTime>0</TotalTime>
  <Words>1397</Words>
  <Application>Microsoft Macintosh PowerPoint</Application>
  <PresentationFormat>Benutzerdefiniert</PresentationFormat>
  <Paragraphs>365</Paragraphs>
  <Slides>34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Gill Sans</vt:lpstr>
      <vt:lpstr>ＭＳ Ｐゴシック</vt:lpstr>
      <vt:lpstr>Symbol</vt:lpstr>
      <vt:lpstr>Times New Roman</vt:lpstr>
      <vt:lpstr>Wingdings</vt:lpstr>
      <vt:lpstr>Arial</vt:lpstr>
      <vt:lpstr>LRZ-Standardpräsentation_engl_4zu3</vt:lpstr>
      <vt:lpstr>Welcome to the Leibniz Supercomputing Centre of the Bavarian Academy of Sciences and Humanities</vt:lpstr>
      <vt:lpstr>Leibniz-Rechenzentrum</vt:lpstr>
      <vt:lpstr>Munich Region: High-Tech Cluster…</vt:lpstr>
      <vt:lpstr>LRZ: Organisational Embedding</vt:lpstr>
      <vt:lpstr>The Leibniz Supercomputing Centre</vt:lpstr>
      <vt:lpstr>The Leibniz Supercomputing Centre</vt:lpstr>
      <vt:lpstr>Munich Scientific Network (MWN)</vt:lpstr>
      <vt:lpstr>Munich Scientific Network (MWN)</vt:lpstr>
      <vt:lpstr>LRZ‘s User Services and Systems</vt:lpstr>
      <vt:lpstr>LRZ‘s User Services and Systems</vt:lpstr>
      <vt:lpstr>Virtual Reality and Visualisation Centre</vt:lpstr>
      <vt:lpstr>Virtual Reality and Visualisation Centre</vt:lpstr>
      <vt:lpstr>Backup and Archiving Systems at LRZ</vt:lpstr>
      <vt:lpstr>The LRZ: a Supercomputing Centre</vt:lpstr>
      <vt:lpstr>Research at LRZ</vt:lpstr>
      <vt:lpstr>Research at LRZ</vt:lpstr>
      <vt:lpstr>Research at LRZ</vt:lpstr>
      <vt:lpstr>Research at LRZ</vt:lpstr>
      <vt:lpstr>Research at LRZ</vt:lpstr>
      <vt:lpstr>Research at LRZ</vt:lpstr>
      <vt:lpstr>Cooperations and Partners</vt:lpstr>
      <vt:lpstr>Cooperations and Partners</vt:lpstr>
      <vt:lpstr>Munich Computational Sciences Centre</vt:lpstr>
      <vt:lpstr>Munich Computational Sciences Centre</vt:lpstr>
      <vt:lpstr>The Gauss Centre for Supercomputing (GCS) A joint activity of the three German National HPC Centres</vt:lpstr>
      <vt:lpstr>The supercomputer at LRZ: SuperMUC</vt:lpstr>
      <vt:lpstr>Evolution of Peak Performance and Memory (Sum over all LRZ systems)</vt:lpstr>
      <vt:lpstr>Growth of Power Consumption</vt:lpstr>
      <vt:lpstr>Examples of Applications</vt:lpstr>
      <vt:lpstr>Examples of Applications</vt:lpstr>
      <vt:lpstr>Distribution of CPU-hours by Research Area</vt:lpstr>
      <vt:lpstr>Safety instructions for Computer Cube Tour</vt:lpstr>
      <vt:lpstr>Thank you!</vt:lpstr>
      <vt:lpstr>Thank you!</vt:lpstr>
    </vt:vector>
  </TitlesOfParts>
  <Company>Leibniz-Rechenzentrum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LRZ-Standardpräsentation</dc:title>
  <dc:creator>Kunze, Juliane</dc:creator>
  <cp:lastModifiedBy>Microsoft Office-Anwender</cp:lastModifiedBy>
  <cp:revision>26</cp:revision>
  <cp:lastPrinted>2014-03-21T15:20:56Z</cp:lastPrinted>
  <dcterms:created xsi:type="dcterms:W3CDTF">2014-09-04T09:49:03Z</dcterms:created>
  <dcterms:modified xsi:type="dcterms:W3CDTF">2017-04-25T12:54:05Z</dcterms:modified>
</cp:coreProperties>
</file>